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0" r:id="rId2"/>
    <p:sldId id="411" r:id="rId3"/>
    <p:sldId id="412" r:id="rId4"/>
    <p:sldId id="413" r:id="rId5"/>
    <p:sldId id="414" r:id="rId6"/>
    <p:sldId id="415" r:id="rId7"/>
    <p:sldId id="416" r:id="rId8"/>
    <p:sldId id="419" r:id="rId9"/>
    <p:sldId id="417" r:id="rId10"/>
    <p:sldId id="418" r:id="rId11"/>
  </p:sldIdLst>
  <p:sldSz cx="9144000" cy="6858000" type="screen4x3"/>
  <p:notesSz cx="6858000" cy="92900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pia Colocia Graciela" initials="TCG" lastIdx="1" clrIdx="0"/>
  <p:cmAuthor id="1" name="Méndoza Aguilar Dalila" initials="MA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19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400" autoAdjust="0"/>
  </p:normalViewPr>
  <p:slideViewPr>
    <p:cSldViewPr>
      <p:cViewPr>
        <p:scale>
          <a:sx n="121" d="100"/>
          <a:sy n="121" d="100"/>
        </p:scale>
        <p:origin x="-174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920576928201912E-2"/>
          <c:y val="2.8457298520379554E-2"/>
          <c:w val="0.89085528391191637"/>
          <c:h val="0.85453037058376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Población (millones)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1990</c:v>
                </c:pt>
                <c:pt idx="2">
                  <c:v>2000</c:v>
                </c:pt>
                <c:pt idx="4">
                  <c:v>2010</c:v>
                </c:pt>
                <c:pt idx="6">
                  <c:v>2015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 formatCode="0.0">
                  <c:v>0.57485200000000003</c:v>
                </c:pt>
                <c:pt idx="2" formatCode="0.0">
                  <c:v>0.93881199999999998</c:v>
                </c:pt>
                <c:pt idx="4" formatCode="0.0">
                  <c:v>1.3509449037626771</c:v>
                </c:pt>
                <c:pt idx="6" formatCode="0.0">
                  <c:v>1.5748236120658019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F3-4AC4-8298-51CF4233C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7255680"/>
        <c:axId val="98594752"/>
      </c:barChart>
      <c:lineChart>
        <c:grouping val="standard"/>
        <c:varyColors val="0"/>
        <c:ser>
          <c:idx val="1"/>
          <c:order val="1"/>
          <c:tx>
            <c:strRef>
              <c:f>Hoja1!$C$1</c:f>
              <c:strCache>
                <c:ptCount val="1"/>
                <c:pt idx="0">
                  <c:v>Tasa de Crecimiento por cada cien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1990</c:v>
                </c:pt>
                <c:pt idx="2">
                  <c:v>2000</c:v>
                </c:pt>
                <c:pt idx="4">
                  <c:v>2010</c:v>
                </c:pt>
                <c:pt idx="6">
                  <c:v>2015</c:v>
                </c:pt>
              </c:numCache>
            </c:numRef>
          </c:cat>
          <c:val>
            <c:numRef>
              <c:f>Hoja1!$C$2:$C$8</c:f>
              <c:numCache>
                <c:formatCode>0.0</c:formatCode>
                <c:ptCount val="7"/>
                <c:pt idx="1">
                  <c:v>4.88</c:v>
                </c:pt>
                <c:pt idx="3">
                  <c:v>3.64</c:v>
                </c:pt>
                <c:pt idx="5">
                  <c:v>3.07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3F3-4AC4-8298-51CF4233C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60096"/>
        <c:axId val="98593024"/>
      </c:lineChart>
      <c:catAx>
        <c:axId val="7725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594752"/>
        <c:crosses val="autoZero"/>
        <c:auto val="1"/>
        <c:lblAlgn val="ctr"/>
        <c:lblOffset val="100"/>
        <c:noMultiLvlLbl val="0"/>
      </c:catAx>
      <c:valAx>
        <c:axId val="98594752"/>
        <c:scaling>
          <c:orientation val="minMax"/>
          <c:max val="2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.0" sourceLinked="0"/>
        <c:majorTickMark val="cross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77255680"/>
        <c:crosses val="autoZero"/>
        <c:crossBetween val="between"/>
        <c:majorUnit val="0.5"/>
        <c:minorUnit val="0.5"/>
      </c:valAx>
      <c:valAx>
        <c:axId val="98593024"/>
        <c:scaling>
          <c:orientation val="minMax"/>
          <c:max val="5.5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crossAx val="80260096"/>
        <c:crosses val="max"/>
        <c:crossBetween val="between"/>
      </c:valAx>
      <c:catAx>
        <c:axId val="80260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593024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75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86642407874386E-2"/>
          <c:y val="2.3937209872979797E-2"/>
          <c:w val="0.9361816659281802"/>
          <c:h val="0.84625809667376939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0 a 14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Pt>
            <c:idx val="0"/>
            <c:bubble3D val="0"/>
          </c:dPt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Hoja1!$B$2:$B$6</c:f>
              <c:numCache>
                <c:formatCode>#,##0.0</c:formatCode>
                <c:ptCount val="5"/>
                <c:pt idx="0">
                  <c:v>45.818401953894217</c:v>
                </c:pt>
                <c:pt idx="1">
                  <c:v>36.163896498979561</c:v>
                </c:pt>
                <c:pt idx="2">
                  <c:v>29.823222483923811</c:v>
                </c:pt>
                <c:pt idx="3">
                  <c:v>28.297093186915649</c:v>
                </c:pt>
                <c:pt idx="4">
                  <c:v>24.621466181080709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DF7-4622-9BF2-5D20ACDFD31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15 a 29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Hoja1!$C$2:$C$6</c:f>
              <c:numCache>
                <c:formatCode>#,##0.0</c:formatCode>
                <c:ptCount val="5"/>
                <c:pt idx="0">
                  <c:v>30.410262119641231</c:v>
                </c:pt>
                <c:pt idx="1">
                  <c:v>32.286016795694977</c:v>
                </c:pt>
                <c:pt idx="2">
                  <c:v>29.84597813535326</c:v>
                </c:pt>
                <c:pt idx="3">
                  <c:v>27.691890041684701</c:v>
                </c:pt>
                <c:pt idx="4">
                  <c:v>23.562386527669421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DF7-4622-9BF2-5D20ACDFD31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30 a 44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Hoja1!$D$2:$D$6</c:f>
              <c:numCache>
                <c:formatCode>#,##0.0</c:formatCode>
                <c:ptCount val="5"/>
                <c:pt idx="0">
                  <c:v>15.008558724680441</c:v>
                </c:pt>
                <c:pt idx="1">
                  <c:v>20.096781890303909</c:v>
                </c:pt>
                <c:pt idx="2">
                  <c:v>24.17232092797914</c:v>
                </c:pt>
                <c:pt idx="3">
                  <c:v>24.83856087646997</c:v>
                </c:pt>
                <c:pt idx="4">
                  <c:v>23.316583155323791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DF7-4622-9BF2-5D20ACDFD315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45 a 59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ln>
                <a:solidFill>
                  <a:schemeClr val="accent4"/>
                </a:solidFill>
              </a:ln>
            </c:spPr>
          </c:marker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Hoja1!$E$2:$E$6</c:f>
              <c:numCache>
                <c:formatCode>#,##0.0</c:formatCode>
                <c:ptCount val="5"/>
                <c:pt idx="0">
                  <c:v>5.5915261667350888</c:v>
                </c:pt>
                <c:pt idx="1">
                  <c:v>7.90744046731401</c:v>
                </c:pt>
                <c:pt idx="2">
                  <c:v>11.3527668893088</c:v>
                </c:pt>
                <c:pt idx="3">
                  <c:v>13.37521857135825</c:v>
                </c:pt>
                <c:pt idx="4">
                  <c:v>17.864971697834211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DF7-4622-9BF2-5D20ACDFD315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60 a 74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ln>
                <a:solidFill>
                  <a:schemeClr val="accent5"/>
                </a:solidFill>
              </a:ln>
            </c:spPr>
          </c:marker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Hoja1!$F$2:$F$6</c:f>
              <c:numCache>
                <c:formatCode>#,##0.0</c:formatCode>
                <c:ptCount val="5"/>
                <c:pt idx="0">
                  <c:v>2.156729036343267</c:v>
                </c:pt>
                <c:pt idx="1">
                  <c:v>2.6824326915292942</c:v>
                </c:pt>
                <c:pt idx="2">
                  <c:v>3.797545056670883</c:v>
                </c:pt>
                <c:pt idx="3">
                  <c:v>4.6324137825912599</c:v>
                </c:pt>
                <c:pt idx="4">
                  <c:v>8.4588395709486157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DF7-4622-9BF2-5D20ACDFD315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75 y más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cat>
            <c:strRef>
              <c:f>Hoja1!$A$2:$A$6</c:f>
              <c:strCache>
                <c:ptCount val="5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2015</c:v>
                </c:pt>
                <c:pt idx="4">
                  <c:v>2030</c:v>
                </c:pt>
              </c:strCache>
            </c:strRef>
          </c:cat>
          <c:val>
            <c:numRef>
              <c:f>Hoja1!$G$2:$G$6</c:f>
              <c:numCache>
                <c:formatCode>#,##0.0</c:formatCode>
                <c:ptCount val="5"/>
                <c:pt idx="0">
                  <c:v>1.0145219987057541</c:v>
                </c:pt>
                <c:pt idx="1">
                  <c:v>0.86343165617823403</c:v>
                </c:pt>
                <c:pt idx="2">
                  <c:v>1.0081665067641059</c:v>
                </c:pt>
                <c:pt idx="3">
                  <c:v>1.1648235409801779</c:v>
                </c:pt>
                <c:pt idx="4">
                  <c:v>2.1757528671432671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DF7-4622-9BF2-5D20ACDFD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60608"/>
        <c:axId val="98597056"/>
      </c:lineChart>
      <c:catAx>
        <c:axId val="8026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8597056"/>
        <c:crosses val="autoZero"/>
        <c:auto val="1"/>
        <c:lblAlgn val="ctr"/>
        <c:lblOffset val="100"/>
        <c:noMultiLvlLbl val="0"/>
      </c:catAx>
      <c:valAx>
        <c:axId val="9859705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crossAx val="80260608"/>
        <c:crosses val="autoZero"/>
        <c:crossBetween val="between"/>
        <c:majorUnit val="5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799164586134097E-2"/>
          <c:y val="3.8785706074204798E-2"/>
          <c:w val="0.88436467735740398"/>
          <c:h val="0.888147959707254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Hoja1!#¡REF!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Hoja1!$A$2:$A$112</c:f>
              <c:numCache>
                <c:formatCode>General</c:formatCode>
                <c:ptCount val="111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</c:numCache>
            </c:numRef>
          </c:cat>
          <c:val>
            <c:numRef>
              <c:f>Hoja1!$B$1:$B$100</c:f>
              <c:numCache>
                <c:formatCode>0</c:formatCode>
                <c:ptCount val="100"/>
                <c:pt idx="1">
                  <c:v>0</c:v>
                </c:pt>
                <c:pt idx="2" formatCode="0.00">
                  <c:v>-9.5389999999999997</c:v>
                </c:pt>
                <c:pt idx="3" formatCode="0.00">
                  <c:v>-9.7790000000000017</c:v>
                </c:pt>
                <c:pt idx="4" formatCode="0.00">
                  <c:v>-9.9780000000000015</c:v>
                </c:pt>
                <c:pt idx="5" formatCode="0.00">
                  <c:v>-10.087999999999999</c:v>
                </c:pt>
                <c:pt idx="6" formatCode="0.00">
                  <c:v>-10.129</c:v>
                </c:pt>
                <c:pt idx="7" formatCode="0.00">
                  <c:v>-9.9810000000000034</c:v>
                </c:pt>
                <c:pt idx="8" formatCode="0.00">
                  <c:v>-9.82</c:v>
                </c:pt>
                <c:pt idx="9" formatCode="0.00">
                  <c:v>-9.6209999999999987</c:v>
                </c:pt>
                <c:pt idx="10" formatCode="0.00">
                  <c:v>-9.3849999999999998</c:v>
                </c:pt>
                <c:pt idx="11" formatCode="0.00">
                  <c:v>-9.1260000000000012</c:v>
                </c:pt>
                <c:pt idx="12" formatCode="0.00">
                  <c:v>-8.8450000000000006</c:v>
                </c:pt>
                <c:pt idx="13" formatCode="0.00">
                  <c:v>-8.5450000000000017</c:v>
                </c:pt>
                <c:pt idx="14" formatCode="0.00">
                  <c:v>-8.2420000000000009</c:v>
                </c:pt>
                <c:pt idx="15" formatCode="0.00">
                  <c:v>-7.9379999999999997</c:v>
                </c:pt>
                <c:pt idx="16" formatCode="0.00">
                  <c:v>-7.6499999999999986</c:v>
                </c:pt>
                <c:pt idx="17" formatCode="0.00">
                  <c:v>-7.387999999999999</c:v>
                </c:pt>
                <c:pt idx="18" formatCode="0.00">
                  <c:v>-7.1649999999999991</c:v>
                </c:pt>
                <c:pt idx="19" formatCode="0.00">
                  <c:v>-6.9880000000000004</c:v>
                </c:pt>
                <c:pt idx="20" formatCode="0.00">
                  <c:v>-6.8319999999999999</c:v>
                </c:pt>
                <c:pt idx="21" formatCode="0.00">
                  <c:v>-6.6879999999999988</c:v>
                </c:pt>
                <c:pt idx="22" formatCode="0.00">
                  <c:v>-6.5419999999999998</c:v>
                </c:pt>
                <c:pt idx="23" formatCode="0.00">
                  <c:v>-6.3849999999999989</c:v>
                </c:pt>
                <c:pt idx="24" formatCode="0.00">
                  <c:v>-6.2160000000000002</c:v>
                </c:pt>
                <c:pt idx="25" formatCode="0.00">
                  <c:v>-6.0259999999999989</c:v>
                </c:pt>
                <c:pt idx="26" formatCode="0.00">
                  <c:v>-5.8119999999999994</c:v>
                </c:pt>
                <c:pt idx="27" formatCode="0.00">
                  <c:v>-5.5810000000000004</c:v>
                </c:pt>
                <c:pt idx="28" formatCode="0.00">
                  <c:v>-5.3360000000000003</c:v>
                </c:pt>
                <c:pt idx="29" formatCode="0.00">
                  <c:v>-5.08</c:v>
                </c:pt>
                <c:pt idx="30" formatCode="0.00">
                  <c:v>-4.8259999999999987</c:v>
                </c:pt>
                <c:pt idx="31" formatCode="0.00">
                  <c:v>-4.5789999999999997</c:v>
                </c:pt>
                <c:pt idx="32" formatCode="0.00">
                  <c:v>-4.34</c:v>
                </c:pt>
                <c:pt idx="33" formatCode="0.00">
                  <c:v>-4.1119999999999992</c:v>
                </c:pt>
                <c:pt idx="34" formatCode="0.00">
                  <c:v>-3.895</c:v>
                </c:pt>
                <c:pt idx="35" formatCode="0.00">
                  <c:v>-3.6869999999999998</c:v>
                </c:pt>
                <c:pt idx="36" formatCode="0.00">
                  <c:v>-3.48</c:v>
                </c:pt>
                <c:pt idx="37" formatCode="0.00">
                  <c:v>-3.278</c:v>
                </c:pt>
                <c:pt idx="38" formatCode="0.00">
                  <c:v>-3.0950000000000002</c:v>
                </c:pt>
                <c:pt idx="39" formatCode="0.00">
                  <c:v>-2.919</c:v>
                </c:pt>
                <c:pt idx="40" formatCode="0.00">
                  <c:v>-2.7509999999999999</c:v>
                </c:pt>
                <c:pt idx="41" formatCode="0.00">
                  <c:v>-2.5910000000000002</c:v>
                </c:pt>
                <c:pt idx="42" formatCode="0.00">
                  <c:v>-2.4350000000000001</c:v>
                </c:pt>
                <c:pt idx="43" formatCode="0.00">
                  <c:v>-2.29</c:v>
                </c:pt>
                <c:pt idx="44" formatCode="0.00">
                  <c:v>-2.1539999999999999</c:v>
                </c:pt>
                <c:pt idx="45" formatCode="0.00">
                  <c:v>-2.0209999999999999</c:v>
                </c:pt>
                <c:pt idx="46" formatCode="0.00">
                  <c:v>-1.893</c:v>
                </c:pt>
                <c:pt idx="47" formatCode="0.00">
                  <c:v>-1.77</c:v>
                </c:pt>
                <c:pt idx="48" formatCode="0.00">
                  <c:v>-1.653</c:v>
                </c:pt>
                <c:pt idx="49" formatCode="0.00">
                  <c:v>-1.542</c:v>
                </c:pt>
                <c:pt idx="50" formatCode="0.00">
                  <c:v>-1.4379999999999991</c:v>
                </c:pt>
                <c:pt idx="51" formatCode="0.00">
                  <c:v>-1.3420000000000001</c:v>
                </c:pt>
                <c:pt idx="52" formatCode="0.00">
                  <c:v>-1.2529999999999999</c:v>
                </c:pt>
                <c:pt idx="53" formatCode="0.00">
                  <c:v>-1.17</c:v>
                </c:pt>
                <c:pt idx="54" formatCode="0.00">
                  <c:v>-1.0920000000000001</c:v>
                </c:pt>
                <c:pt idx="55" formatCode="0.00">
                  <c:v>-1.028</c:v>
                </c:pt>
                <c:pt idx="56" formatCode="0.00">
                  <c:v>-0.97499999999999998</c:v>
                </c:pt>
                <c:pt idx="57" formatCode="0.00">
                  <c:v>-0.92700000000000005</c:v>
                </c:pt>
                <c:pt idx="58" formatCode="0.00">
                  <c:v>-0.88200000000000001</c:v>
                </c:pt>
                <c:pt idx="59" formatCode="0.00">
                  <c:v>-0.83799999999999997</c:v>
                </c:pt>
                <c:pt idx="60" formatCode="0.00">
                  <c:v>-0.79100000000000004</c:v>
                </c:pt>
                <c:pt idx="61" formatCode="0.00">
                  <c:v>-0.74399999999999999</c:v>
                </c:pt>
                <c:pt idx="62" formatCode="0.00">
                  <c:v>-0.70299999999999996</c:v>
                </c:pt>
                <c:pt idx="63" formatCode="0.00">
                  <c:v>-0.66400000000000003</c:v>
                </c:pt>
                <c:pt idx="64" formatCode="0.00">
                  <c:v>-0.623</c:v>
                </c:pt>
                <c:pt idx="65" formatCode="0.00">
                  <c:v>-0.58299999999999996</c:v>
                </c:pt>
                <c:pt idx="66" formatCode="0.00">
                  <c:v>-0.55300000000000005</c:v>
                </c:pt>
                <c:pt idx="67" formatCode="0.00">
                  <c:v>-0.52500000000000002</c:v>
                </c:pt>
                <c:pt idx="68" formatCode="0.00">
                  <c:v>-0.497</c:v>
                </c:pt>
                <c:pt idx="69" formatCode="0.00">
                  <c:v>-0.47399999999999998</c:v>
                </c:pt>
                <c:pt idx="70" formatCode="0.00">
                  <c:v>-0.45100000000000001</c:v>
                </c:pt>
                <c:pt idx="71" formatCode="0.00">
                  <c:v>-0.42699999999999999</c:v>
                </c:pt>
                <c:pt idx="72" formatCode="0.00">
                  <c:v>-0.40600000000000003</c:v>
                </c:pt>
                <c:pt idx="73" formatCode="0.00">
                  <c:v>-0.38600000000000001</c:v>
                </c:pt>
                <c:pt idx="74" formatCode="0.00">
                  <c:v>-0.36499999999999999</c:v>
                </c:pt>
                <c:pt idx="75" formatCode="0.00">
                  <c:v>-0.34499999999999997</c:v>
                </c:pt>
                <c:pt idx="76" formatCode="0.00">
                  <c:v>-0.32500000000000001</c:v>
                </c:pt>
                <c:pt idx="77" formatCode="0.00">
                  <c:v>-0.30499999999999999</c:v>
                </c:pt>
                <c:pt idx="78" formatCode="0.00">
                  <c:v>-0.28899999999999998</c:v>
                </c:pt>
                <c:pt idx="79" formatCode="0.00">
                  <c:v>-0.27900000000000003</c:v>
                </c:pt>
                <c:pt idx="80" formatCode="0.00">
                  <c:v>-0.27200000000000002</c:v>
                </c:pt>
                <c:pt idx="81" formatCode="0.00">
                  <c:v>-0.26500000000000001</c:v>
                </c:pt>
                <c:pt idx="82" formatCode="0.00">
                  <c:v>-0.253</c:v>
                </c:pt>
                <c:pt idx="83" formatCode="0.00">
                  <c:v>-0.23899999999999999</c:v>
                </c:pt>
                <c:pt idx="84" formatCode="0.00">
                  <c:v>-0.22500000000000001</c:v>
                </c:pt>
                <c:pt idx="85" formatCode="0.00">
                  <c:v>-0.21</c:v>
                </c:pt>
                <c:pt idx="86" formatCode="0.00">
                  <c:v>-0.19400000000000001</c:v>
                </c:pt>
                <c:pt idx="87" formatCode="0.00">
                  <c:v>-0.17899999999999999</c:v>
                </c:pt>
                <c:pt idx="88" formatCode="0.00">
                  <c:v>-0.154</c:v>
                </c:pt>
                <c:pt idx="89" formatCode="0.00">
                  <c:v>-0.121</c:v>
                </c:pt>
                <c:pt idx="90" formatCode="0.00">
                  <c:v>-0.105</c:v>
                </c:pt>
                <c:pt idx="91" formatCode="0.00">
                  <c:v>-7.9800000000000093E-2</c:v>
                </c:pt>
                <c:pt idx="92" formatCode="0.00">
                  <c:v>-5.35399999999999E-2</c:v>
                </c:pt>
                <c:pt idx="93" formatCode="0.00">
                  <c:v>-3.0032000000000302E-2</c:v>
                </c:pt>
                <c:pt idx="94" formatCode="0.00">
                  <c:v>-7.8556000000005195E-3</c:v>
                </c:pt>
                <c:pt idx="95" formatCode="0.00">
                  <c:v>0</c:v>
                </c:pt>
                <c:pt idx="96" formatCode="0.00">
                  <c:v>0</c:v>
                </c:pt>
                <c:pt idx="97" formatCode="0.00">
                  <c:v>0</c:v>
                </c:pt>
                <c:pt idx="98" formatCode="0.00">
                  <c:v>0</c:v>
                </c:pt>
                <c:pt idx="99" formatCode="0.0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35-4E1E-ABBC-5FADB1CFCED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Hoja1!$A$2:$A$112</c:f>
              <c:numCache>
                <c:formatCode>General</c:formatCode>
                <c:ptCount val="111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</c:numCache>
            </c:numRef>
          </c:cat>
          <c:val>
            <c:numRef>
              <c:f>Hoja1!$C$1:$C$100</c:f>
              <c:numCache>
                <c:formatCode>General</c:formatCode>
                <c:ptCount val="100"/>
                <c:pt idx="0">
                  <c:v>1990</c:v>
                </c:pt>
                <c:pt idx="1">
                  <c:v>0</c:v>
                </c:pt>
                <c:pt idx="2" formatCode="#,##0.00">
                  <c:v>8.6610000000000014</c:v>
                </c:pt>
                <c:pt idx="3" formatCode="#,##0.00">
                  <c:v>8.8700000000000028</c:v>
                </c:pt>
                <c:pt idx="4" formatCode="#,##0.00">
                  <c:v>9.0409999999999986</c:v>
                </c:pt>
                <c:pt idx="5" formatCode="#,##0.00">
                  <c:v>9.1220000000000017</c:v>
                </c:pt>
                <c:pt idx="6" formatCode="#,##0.00">
                  <c:v>9.1469999999999985</c:v>
                </c:pt>
                <c:pt idx="7" formatCode="#,##0.00">
                  <c:v>8.9920000000000027</c:v>
                </c:pt>
                <c:pt idx="8" formatCode="#,##0.00">
                  <c:v>8.827</c:v>
                </c:pt>
                <c:pt idx="9" formatCode="#,##0.00">
                  <c:v>8.6339999999999986</c:v>
                </c:pt>
                <c:pt idx="10" formatCode="#,##0.00">
                  <c:v>8.4130000000000003</c:v>
                </c:pt>
                <c:pt idx="11" formatCode="#,##0.00">
                  <c:v>8.1710000000000012</c:v>
                </c:pt>
                <c:pt idx="12" formatCode="#,##0.00">
                  <c:v>7.9119999999999999</c:v>
                </c:pt>
                <c:pt idx="13" formatCode="#,##0.00">
                  <c:v>7.6369999999999987</c:v>
                </c:pt>
                <c:pt idx="14" formatCode="#,##0.00">
                  <c:v>7.359</c:v>
                </c:pt>
                <c:pt idx="15" formatCode="#,##0.00">
                  <c:v>7.0919999999999996</c:v>
                </c:pt>
                <c:pt idx="16" formatCode="#,##0.00">
                  <c:v>6.8439999999999994</c:v>
                </c:pt>
                <c:pt idx="17" formatCode="#,##0.00">
                  <c:v>6.6259999999999986</c:v>
                </c:pt>
                <c:pt idx="18" formatCode="#,##0.00">
                  <c:v>6.4429999999999996</c:v>
                </c:pt>
                <c:pt idx="19" formatCode="#,##0.00">
                  <c:v>6.2859999999999996</c:v>
                </c:pt>
                <c:pt idx="20" formatCode="#,##0.00">
                  <c:v>6.1569999999999991</c:v>
                </c:pt>
                <c:pt idx="21" formatCode="#,##0.00">
                  <c:v>6.0419999999999998</c:v>
                </c:pt>
                <c:pt idx="22" formatCode="#,##0.00">
                  <c:v>5.9249999999999989</c:v>
                </c:pt>
                <c:pt idx="23" formatCode="#,##0.00">
                  <c:v>5.8069999999999986</c:v>
                </c:pt>
                <c:pt idx="24" formatCode="#,##0.00">
                  <c:v>5.673</c:v>
                </c:pt>
                <c:pt idx="25" formatCode="#,##0.00">
                  <c:v>5.52</c:v>
                </c:pt>
                <c:pt idx="26" formatCode="#,##0.00">
                  <c:v>5.3410000000000002</c:v>
                </c:pt>
                <c:pt idx="27" formatCode="#,##0.00">
                  <c:v>5.1429999999999989</c:v>
                </c:pt>
                <c:pt idx="28" formatCode="#,##0.00">
                  <c:v>4.931</c:v>
                </c:pt>
                <c:pt idx="29" formatCode="#,##0.00">
                  <c:v>4.7110000000000003</c:v>
                </c:pt>
                <c:pt idx="30" formatCode="#,##0.00">
                  <c:v>4.492</c:v>
                </c:pt>
                <c:pt idx="31" formatCode="#,##0.00">
                  <c:v>4.2729999999999997</c:v>
                </c:pt>
                <c:pt idx="32" formatCode="#,##0.00">
                  <c:v>4.0569999999999986</c:v>
                </c:pt>
                <c:pt idx="33" formatCode="#,##0.00">
                  <c:v>3.85</c:v>
                </c:pt>
                <c:pt idx="34" formatCode="#,##0.00">
                  <c:v>3.6429999999999998</c:v>
                </c:pt>
                <c:pt idx="35" formatCode="#,##0.00">
                  <c:v>3.4420000000000002</c:v>
                </c:pt>
                <c:pt idx="36" formatCode="#,##0.00">
                  <c:v>3.2440000000000002</c:v>
                </c:pt>
                <c:pt idx="37" formatCode="#,##0.00">
                  <c:v>3.0470000000000002</c:v>
                </c:pt>
                <c:pt idx="38" formatCode="#,##0.00">
                  <c:v>2.8639999999999999</c:v>
                </c:pt>
                <c:pt idx="39" formatCode="#,##0.00">
                  <c:v>2.69</c:v>
                </c:pt>
                <c:pt idx="40" formatCode="#,##0.00">
                  <c:v>2.5190000000000001</c:v>
                </c:pt>
                <c:pt idx="41" formatCode="#,##0.00">
                  <c:v>2.3540000000000001</c:v>
                </c:pt>
                <c:pt idx="42" formatCode="#,##0.00">
                  <c:v>2.1989999999999998</c:v>
                </c:pt>
                <c:pt idx="43" formatCode="#,##0.00">
                  <c:v>2.0569999999999991</c:v>
                </c:pt>
                <c:pt idx="44" formatCode="#,##0.00">
                  <c:v>1.92</c:v>
                </c:pt>
                <c:pt idx="45" formatCode="#,##0.00">
                  <c:v>1.7869999999999999</c:v>
                </c:pt>
                <c:pt idx="46" formatCode="#,##0.00">
                  <c:v>1.663</c:v>
                </c:pt>
                <c:pt idx="47" formatCode="#,##0.00">
                  <c:v>1.55</c:v>
                </c:pt>
                <c:pt idx="48" formatCode="#,##0.00">
                  <c:v>1.4410000000000001</c:v>
                </c:pt>
                <c:pt idx="49" formatCode="#,##0.00">
                  <c:v>1.337</c:v>
                </c:pt>
                <c:pt idx="50" formatCode="#,##0.00">
                  <c:v>1.242</c:v>
                </c:pt>
                <c:pt idx="51" formatCode="#,##0.00">
                  <c:v>1.1539999999999999</c:v>
                </c:pt>
                <c:pt idx="52" formatCode="#,##0.00">
                  <c:v>1.071</c:v>
                </c:pt>
                <c:pt idx="53" formatCode="#,##0.00">
                  <c:v>0.997</c:v>
                </c:pt>
                <c:pt idx="54" formatCode="#,##0.00">
                  <c:v>0.92700000000000005</c:v>
                </c:pt>
                <c:pt idx="55" formatCode="#,##0.00">
                  <c:v>0.86499999999999999</c:v>
                </c:pt>
                <c:pt idx="56" formatCode="#,##0.00">
                  <c:v>0.81200000000000006</c:v>
                </c:pt>
                <c:pt idx="57" formatCode="#,##0.00">
                  <c:v>0.75700000000000001</c:v>
                </c:pt>
                <c:pt idx="58" formatCode="#,##0.00">
                  <c:v>0.70399999999999996</c:v>
                </c:pt>
                <c:pt idx="59" formatCode="#,##0.00">
                  <c:v>0.65800000000000003</c:v>
                </c:pt>
                <c:pt idx="60" formatCode="#,##0.00">
                  <c:v>0.61199999999999999</c:v>
                </c:pt>
                <c:pt idx="61" formatCode="#,##0.00">
                  <c:v>0.57099999999999995</c:v>
                </c:pt>
                <c:pt idx="62" formatCode="#,##0.00">
                  <c:v>0.53500000000000003</c:v>
                </c:pt>
                <c:pt idx="63" formatCode="#,##0.00">
                  <c:v>0.499</c:v>
                </c:pt>
                <c:pt idx="64" formatCode="#,##0.00">
                  <c:v>0.46100000000000002</c:v>
                </c:pt>
                <c:pt idx="65" formatCode="#,##0.00">
                  <c:v>0.42399999999999999</c:v>
                </c:pt>
                <c:pt idx="66" formatCode="#,##0.00">
                  <c:v>0.39200000000000002</c:v>
                </c:pt>
                <c:pt idx="67" formatCode="#,##0.00">
                  <c:v>0.36199999999999999</c:v>
                </c:pt>
                <c:pt idx="68" formatCode="#,##0.00">
                  <c:v>0.33200000000000002</c:v>
                </c:pt>
                <c:pt idx="69" formatCode="#,##0.00">
                  <c:v>0.30599999999999999</c:v>
                </c:pt>
                <c:pt idx="70" formatCode="#,##0.00">
                  <c:v>0.28399999999999997</c:v>
                </c:pt>
                <c:pt idx="71" formatCode="#,##0.00">
                  <c:v>0.26900000000000002</c:v>
                </c:pt>
                <c:pt idx="72" formatCode="#,##0.00">
                  <c:v>0.25800000000000001</c:v>
                </c:pt>
                <c:pt idx="73" formatCode="#,##0.00">
                  <c:v>0.248</c:v>
                </c:pt>
                <c:pt idx="74" formatCode="#,##0.00">
                  <c:v>0.24099999999999999</c:v>
                </c:pt>
                <c:pt idx="75" formatCode="#,##0.00">
                  <c:v>0.23499999999999999</c:v>
                </c:pt>
                <c:pt idx="76" formatCode="#,##0.00">
                  <c:v>0.22500000000000001</c:v>
                </c:pt>
                <c:pt idx="77" formatCode="#,##0.00">
                  <c:v>0.216</c:v>
                </c:pt>
                <c:pt idx="78" formatCode="#,##0.00">
                  <c:v>0.20699999999999999</c:v>
                </c:pt>
                <c:pt idx="79" formatCode="#,##0.00">
                  <c:v>0.19700000000000001</c:v>
                </c:pt>
                <c:pt idx="80" formatCode="#,##0.00">
                  <c:v>0.19</c:v>
                </c:pt>
                <c:pt idx="81" formatCode="#,##0.00">
                  <c:v>0.184</c:v>
                </c:pt>
                <c:pt idx="82" formatCode="#,##0.00">
                  <c:v>0.17799999999999999</c:v>
                </c:pt>
                <c:pt idx="83" formatCode="#,##0.00">
                  <c:v>0.16800000000000001</c:v>
                </c:pt>
                <c:pt idx="84" formatCode="#,##0.00">
                  <c:v>0.157</c:v>
                </c:pt>
                <c:pt idx="85" formatCode="#,##0.00">
                  <c:v>0.14799999999999999</c:v>
                </c:pt>
                <c:pt idx="86" formatCode="#,##0.00">
                  <c:v>0.13800000000000001</c:v>
                </c:pt>
                <c:pt idx="87" formatCode="#,##0.00">
                  <c:v>0.13</c:v>
                </c:pt>
                <c:pt idx="88" formatCode="#,##0.00">
                  <c:v>0.121</c:v>
                </c:pt>
                <c:pt idx="89" formatCode="#,##0.00">
                  <c:v>0.1</c:v>
                </c:pt>
                <c:pt idx="90" formatCode="#,##0.00">
                  <c:v>8.5000000000000006E-2</c:v>
                </c:pt>
                <c:pt idx="91" formatCode="0.00">
                  <c:v>7.3999999999999802E-2</c:v>
                </c:pt>
                <c:pt idx="92" formatCode="0.00">
                  <c:v>5.75999999999997E-2</c:v>
                </c:pt>
                <c:pt idx="93" formatCode="0.00">
                  <c:v>4.1679999999999703E-2</c:v>
                </c:pt>
                <c:pt idx="94" formatCode="0.00">
                  <c:v>2.8443999999999699E-2</c:v>
                </c:pt>
                <c:pt idx="95" formatCode="#,##0.00">
                  <c:v>0</c:v>
                </c:pt>
                <c:pt idx="96" formatCode="#,##0.00">
                  <c:v>0</c:v>
                </c:pt>
                <c:pt idx="97" formatCode="#,##0.00">
                  <c:v>0</c:v>
                </c:pt>
                <c:pt idx="98" formatCode="#,##0.00">
                  <c:v>0</c:v>
                </c:pt>
                <c:pt idx="99" formatCode="#,##0.0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35-4E1E-ABBC-5FADB1CFCED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alpha val="67000"/>
              </a:schemeClr>
            </a:solidFill>
            <a:ln>
              <a:noFill/>
            </a:ln>
          </c:spPr>
          <c:invertIfNegative val="0"/>
          <c:cat>
            <c:numRef>
              <c:f>Hoja1!$A$2:$A$112</c:f>
              <c:numCache>
                <c:formatCode>General</c:formatCode>
                <c:ptCount val="111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</c:numCache>
            </c:numRef>
          </c:cat>
          <c:val>
            <c:numRef>
              <c:f>Hoja1!$D$1:$D$100</c:f>
              <c:numCache>
                <c:formatCode>General</c:formatCode>
                <c:ptCount val="100"/>
                <c:pt idx="0">
                  <c:v>2015</c:v>
                </c:pt>
                <c:pt idx="1">
                  <c:v>0</c:v>
                </c:pt>
                <c:pt idx="2" formatCode="0.00">
                  <c:v>-15.336993928499441</c:v>
                </c:pt>
                <c:pt idx="3" formatCode="0.00">
                  <c:v>-15.595038418136911</c:v>
                </c:pt>
                <c:pt idx="4" formatCode="0.00">
                  <c:v>-15.80742798966196</c:v>
                </c:pt>
                <c:pt idx="5" formatCode="0.00">
                  <c:v>-15.961815150703091</c:v>
                </c:pt>
                <c:pt idx="6" formatCode="0.00">
                  <c:v>-16.005929545904451</c:v>
                </c:pt>
                <c:pt idx="7" formatCode="0.00">
                  <c:v>-16.019191139762359</c:v>
                </c:pt>
                <c:pt idx="8" formatCode="0.00">
                  <c:v>-15.785098573879671</c:v>
                </c:pt>
                <c:pt idx="9" formatCode="0.00">
                  <c:v>-15.80318180194798</c:v>
                </c:pt>
                <c:pt idx="10" formatCode="0.00">
                  <c:v>-15.906047236510441</c:v>
                </c:pt>
                <c:pt idx="11" formatCode="0.00">
                  <c:v>-14.97583048362039</c:v>
                </c:pt>
                <c:pt idx="12" formatCode="0.00">
                  <c:v>-14.403221806361721</c:v>
                </c:pt>
                <c:pt idx="13" formatCode="0.00">
                  <c:v>-14.35262015826209</c:v>
                </c:pt>
                <c:pt idx="14" formatCode="0.00">
                  <c:v>-14.1595144287643</c:v>
                </c:pt>
                <c:pt idx="15" formatCode="0.00">
                  <c:v>-14.01797016748753</c:v>
                </c:pt>
                <c:pt idx="16" formatCode="0.00">
                  <c:v>-13.899278377969379</c:v>
                </c:pt>
                <c:pt idx="17" formatCode="0.00">
                  <c:v>-13.82248432242875</c:v>
                </c:pt>
                <c:pt idx="18" formatCode="0.00">
                  <c:v>-13.83276023685363</c:v>
                </c:pt>
                <c:pt idx="19" formatCode="0.00">
                  <c:v>-13.91242261718144</c:v>
                </c:pt>
                <c:pt idx="20" formatCode="0.00">
                  <c:v>-14.049805597625721</c:v>
                </c:pt>
                <c:pt idx="21" formatCode="0.00">
                  <c:v>-14.25766863693366</c:v>
                </c:pt>
                <c:pt idx="22" formatCode="0.00">
                  <c:v>-14.49838632901389</c:v>
                </c:pt>
                <c:pt idx="23" formatCode="0.00">
                  <c:v>-14.719506209917689</c:v>
                </c:pt>
                <c:pt idx="24" formatCode="0.00">
                  <c:v>-14.90945759353043</c:v>
                </c:pt>
                <c:pt idx="25" formatCode="0.00">
                  <c:v>-15.0634519805384</c:v>
                </c:pt>
                <c:pt idx="26" formatCode="0.00">
                  <c:v>-15.14719869832223</c:v>
                </c:pt>
                <c:pt idx="27" formatCode="0.00">
                  <c:v>-15.14733359466895</c:v>
                </c:pt>
                <c:pt idx="28" formatCode="0.00">
                  <c:v>-15.130194425866501</c:v>
                </c:pt>
                <c:pt idx="29" formatCode="0.00">
                  <c:v>-15.08771467709926</c:v>
                </c:pt>
                <c:pt idx="30" formatCode="0.00">
                  <c:v>-14.99360813361049</c:v>
                </c:pt>
                <c:pt idx="31" formatCode="0.00">
                  <c:v>-14.89372354038675</c:v>
                </c:pt>
                <c:pt idx="32" formatCode="0.00">
                  <c:v>-14.787861997097011</c:v>
                </c:pt>
                <c:pt idx="33" formatCode="0.00">
                  <c:v>-14.655692084332159</c:v>
                </c:pt>
                <c:pt idx="34" formatCode="0.00">
                  <c:v>-14.48917949371979</c:v>
                </c:pt>
                <c:pt idx="35" formatCode="0.00">
                  <c:v>-14.298830931567741</c:v>
                </c:pt>
                <c:pt idx="36" formatCode="0.00">
                  <c:v>-14.10585615781663</c:v>
                </c:pt>
                <c:pt idx="37" formatCode="0.00">
                  <c:v>-13.89162450707647</c:v>
                </c:pt>
                <c:pt idx="38" formatCode="0.00">
                  <c:v>-13.63944131834495</c:v>
                </c:pt>
                <c:pt idx="39" formatCode="0.00">
                  <c:v>-13.342784365439149</c:v>
                </c:pt>
                <c:pt idx="40" formatCode="0.00">
                  <c:v>-13.00605767101991</c:v>
                </c:pt>
                <c:pt idx="41" formatCode="0.00">
                  <c:v>-12.656778869675851</c:v>
                </c:pt>
                <c:pt idx="42" formatCode="0.00">
                  <c:v>-12.31061928590295</c:v>
                </c:pt>
                <c:pt idx="43" formatCode="0.00">
                  <c:v>-11.95237639436967</c:v>
                </c:pt>
                <c:pt idx="44" formatCode="0.00">
                  <c:v>-11.578383151521431</c:v>
                </c:pt>
                <c:pt idx="45" formatCode="0.00">
                  <c:v>-11.19125533347418</c:v>
                </c:pt>
                <c:pt idx="46" formatCode="0.00">
                  <c:v>-10.77545987963753</c:v>
                </c:pt>
                <c:pt idx="47" formatCode="0.00">
                  <c:v>-10.333975888076401</c:v>
                </c:pt>
                <c:pt idx="48" formatCode="0.00">
                  <c:v>-9.8775070336491666</c:v>
                </c:pt>
                <c:pt idx="49" formatCode="0.00">
                  <c:v>-9.4083460871430784</c:v>
                </c:pt>
                <c:pt idx="50" formatCode="0.00">
                  <c:v>-8.9305454469427605</c:v>
                </c:pt>
                <c:pt idx="51" formatCode="0.00">
                  <c:v>-8.4486740214177569</c:v>
                </c:pt>
                <c:pt idx="52" formatCode="0.00">
                  <c:v>-7.9670836385554837</c:v>
                </c:pt>
                <c:pt idx="53" formatCode="0.00">
                  <c:v>-7.4892569515388336</c:v>
                </c:pt>
                <c:pt idx="54" formatCode="0.00">
                  <c:v>-7.0226176323848524</c:v>
                </c:pt>
                <c:pt idx="55" formatCode="0.00">
                  <c:v>-6.5772417252828497</c:v>
                </c:pt>
                <c:pt idx="56" formatCode="0.00">
                  <c:v>-6.1611734536213101</c:v>
                </c:pt>
                <c:pt idx="57" formatCode="0.00">
                  <c:v>-5.7721813299357256</c:v>
                </c:pt>
                <c:pt idx="58" formatCode="0.00">
                  <c:v>-5.4035575572205863</c:v>
                </c:pt>
                <c:pt idx="59" formatCode="0.00">
                  <c:v>-5.052643572942574</c:v>
                </c:pt>
                <c:pt idx="60" formatCode="0.00">
                  <c:v>-4.7165582189685287</c:v>
                </c:pt>
                <c:pt idx="61" formatCode="0.00">
                  <c:v>-4.3896986394664381</c:v>
                </c:pt>
                <c:pt idx="62" formatCode="0.00">
                  <c:v>-4.0759097530471706</c:v>
                </c:pt>
                <c:pt idx="63" formatCode="0.00">
                  <c:v>-3.7822888390404579</c:v>
                </c:pt>
                <c:pt idx="64" formatCode="0.00">
                  <c:v>-3.5045590889216718</c:v>
                </c:pt>
                <c:pt idx="65" formatCode="0.00">
                  <c:v>-3.238713100438487</c:v>
                </c:pt>
                <c:pt idx="66" formatCode="0.00">
                  <c:v>-2.9863863626297911</c:v>
                </c:pt>
                <c:pt idx="67" formatCode="0.00">
                  <c:v>-2.7491719449588352</c:v>
                </c:pt>
                <c:pt idx="68" formatCode="0.00">
                  <c:v>-2.5285007216921702</c:v>
                </c:pt>
                <c:pt idx="69" formatCode="0.00">
                  <c:v>-2.3238328416309431</c:v>
                </c:pt>
                <c:pt idx="70" formatCode="0.00">
                  <c:v>-2.1309868798790141</c:v>
                </c:pt>
                <c:pt idx="71" formatCode="0.00">
                  <c:v>-1.94799350603666</c:v>
                </c:pt>
                <c:pt idx="72" formatCode="0.00">
                  <c:v>-1.7759452756503931</c:v>
                </c:pt>
                <c:pt idx="73" formatCode="0.00">
                  <c:v>-1.6152438477911659</c:v>
                </c:pt>
                <c:pt idx="74" formatCode="0.00">
                  <c:v>-1.464854858655507</c:v>
                </c:pt>
                <c:pt idx="75" formatCode="0.00">
                  <c:v>-1.324426423652981</c:v>
                </c:pt>
                <c:pt idx="76" formatCode="0.00">
                  <c:v>-1.1937691022339341</c:v>
                </c:pt>
                <c:pt idx="77" formatCode="0.00">
                  <c:v>-1.0735794834953221</c:v>
                </c:pt>
                <c:pt idx="78" formatCode="0.00">
                  <c:v>-0.96461409724595903</c:v>
                </c:pt>
                <c:pt idx="79" formatCode="0.00">
                  <c:v>-0.86605333907522597</c:v>
                </c:pt>
                <c:pt idx="80" formatCode="0.00">
                  <c:v>-0.77671089016872497</c:v>
                </c:pt>
                <c:pt idx="81" formatCode="0.00">
                  <c:v>-0.69476707771526902</c:v>
                </c:pt>
                <c:pt idx="82" formatCode="0.00">
                  <c:v>-0.620395108983685</c:v>
                </c:pt>
                <c:pt idx="83" formatCode="0.00">
                  <c:v>-0.55408217850373798</c:v>
                </c:pt>
                <c:pt idx="84" formatCode="0.00">
                  <c:v>-0.49217500581772999</c:v>
                </c:pt>
                <c:pt idx="85" formatCode="0.00">
                  <c:v>-0.433183913416128</c:v>
                </c:pt>
                <c:pt idx="86" formatCode="0.00">
                  <c:v>-0.37843417388811501</c:v>
                </c:pt>
                <c:pt idx="87" formatCode="0.00">
                  <c:v>-0.32793477127841097</c:v>
                </c:pt>
                <c:pt idx="88" formatCode="0.00">
                  <c:v>-0.28165112029652201</c:v>
                </c:pt>
                <c:pt idx="89" formatCode="0.00">
                  <c:v>-0.23958146131951599</c:v>
                </c:pt>
                <c:pt idx="90" formatCode="0.00">
                  <c:v>-0.20253960630030801</c:v>
                </c:pt>
                <c:pt idx="91" formatCode="0.00">
                  <c:v>-0.170725652904717</c:v>
                </c:pt>
                <c:pt idx="92" formatCode="0.00">
                  <c:v>-0.14173218690638001</c:v>
                </c:pt>
                <c:pt idx="93" formatCode="0.00">
                  <c:v>-0.116863076170521</c:v>
                </c:pt>
                <c:pt idx="94" formatCode="0.00">
                  <c:v>-9.5786655778410501E-2</c:v>
                </c:pt>
                <c:pt idx="95" formatCode="0.00">
                  <c:v>-7.7855364553923903E-2</c:v>
                </c:pt>
                <c:pt idx="96" formatCode="0.00">
                  <c:v>-6.2551666060609995E-2</c:v>
                </c:pt>
                <c:pt idx="97" formatCode="0.00">
                  <c:v>-4.9640927147542403E-2</c:v>
                </c:pt>
                <c:pt idx="98" formatCode="0.00">
                  <c:v>-3.8901639512983401E-2</c:v>
                </c:pt>
                <c:pt idx="99" formatCode="0.00">
                  <c:v>-3.0067650052442801E-2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535-4E1E-ABBC-5FADB1CFCED2}"/>
            </c:ext>
          </c:extLst>
        </c:ser>
        <c:ser>
          <c:idx val="3"/>
          <c:order val="3"/>
          <c:tx>
            <c:strRef>
              <c:f>Hoja1!#¡REF!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invertIfNegative val="0"/>
          <c:dPt>
            <c:idx val="47"/>
            <c:invertIfNegative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535-4E1E-ABBC-5FADB1CFCED2}"/>
              </c:ext>
            </c:extLst>
          </c:dPt>
          <c:cat>
            <c:numRef>
              <c:f>Hoja1!$A$2:$A$112</c:f>
              <c:numCache>
                <c:formatCode>General</c:formatCode>
                <c:ptCount val="111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</c:numCache>
            </c:numRef>
          </c:cat>
          <c:val>
            <c:numRef>
              <c:f>Hoja1!$E$1:$E$100</c:f>
              <c:numCache>
                <c:formatCode>General</c:formatCode>
                <c:ptCount val="100"/>
                <c:pt idx="1">
                  <c:v>0</c:v>
                </c:pt>
                <c:pt idx="2" formatCode="#,##0.00">
                  <c:v>14.628615867599439</c:v>
                </c:pt>
                <c:pt idx="3" formatCode="#,##0.00">
                  <c:v>14.85992307644932</c:v>
                </c:pt>
                <c:pt idx="4" formatCode="#,##0.00">
                  <c:v>15.04255362797149</c:v>
                </c:pt>
                <c:pt idx="5" formatCode="#,##0.00">
                  <c:v>15.16815092381027</c:v>
                </c:pt>
                <c:pt idx="6" formatCode="#,##0.00">
                  <c:v>15.17757960913711</c:v>
                </c:pt>
                <c:pt idx="7" formatCode="#,##0.00">
                  <c:v>15.18363915180673</c:v>
                </c:pt>
                <c:pt idx="8" formatCode="#,##0.00">
                  <c:v>14.98172492721379</c:v>
                </c:pt>
                <c:pt idx="9" formatCode="#,##0.00">
                  <c:v>15.025880230841009</c:v>
                </c:pt>
                <c:pt idx="10" formatCode="#,##0.00">
                  <c:v>15.15973579863833</c:v>
                </c:pt>
                <c:pt idx="11" formatCode="#,##0.00">
                  <c:v>14.30239617046152</c:v>
                </c:pt>
                <c:pt idx="12" formatCode="#,##0.00">
                  <c:v>13.77674944707228</c:v>
                </c:pt>
                <c:pt idx="13" formatCode="#,##0.00">
                  <c:v>13.75254088397949</c:v>
                </c:pt>
                <c:pt idx="14" formatCode="#,##0.00">
                  <c:v>13.594013390408669</c:v>
                </c:pt>
                <c:pt idx="15" formatCode="#,##0.00">
                  <c:v>13.496482920311459</c:v>
                </c:pt>
                <c:pt idx="16" formatCode="#,##0.00">
                  <c:v>13.450159802638201</c:v>
                </c:pt>
                <c:pt idx="17" formatCode="#,##0.00">
                  <c:v>13.45048683736305</c:v>
                </c:pt>
                <c:pt idx="18" formatCode="#,##0.00">
                  <c:v>13.51270526104207</c:v>
                </c:pt>
                <c:pt idx="19" formatCode="#,##0.00">
                  <c:v>13.626455517049139</c:v>
                </c:pt>
                <c:pt idx="20" formatCode="#,##0.00">
                  <c:v>13.78075423232168</c:v>
                </c:pt>
                <c:pt idx="21" formatCode="#,##0.00">
                  <c:v>13.98477122167137</c:v>
                </c:pt>
                <c:pt idx="22" formatCode="#,##0.00">
                  <c:v>14.22825348064065</c:v>
                </c:pt>
                <c:pt idx="23" formatCode="#,##0.00">
                  <c:v>14.460523927696981</c:v>
                </c:pt>
                <c:pt idx="24" formatCode="#,##0.00">
                  <c:v>14.6794820736406</c:v>
                </c:pt>
                <c:pt idx="25" formatCode="#,##0.00">
                  <c:v>14.885007530361181</c:v>
                </c:pt>
                <c:pt idx="26" formatCode="#,##0.00">
                  <c:v>15.014133184211341</c:v>
                </c:pt>
                <c:pt idx="27" formatCode="#,##0.00">
                  <c:v>15.046810401025461</c:v>
                </c:pt>
                <c:pt idx="28" formatCode="#,##0.00">
                  <c:v>15.060360978926751</c:v>
                </c:pt>
                <c:pt idx="29" formatCode="#,##0.00">
                  <c:v>15.045794156021829</c:v>
                </c:pt>
                <c:pt idx="30" formatCode="#,##0.00">
                  <c:v>14.9719606794601</c:v>
                </c:pt>
                <c:pt idx="31" formatCode="#,##0.00">
                  <c:v>14.88520692833896</c:v>
                </c:pt>
                <c:pt idx="32" formatCode="#,##0.00">
                  <c:v>14.78615935303849</c:v>
                </c:pt>
                <c:pt idx="33" formatCode="#,##0.00">
                  <c:v>14.657166268190769</c:v>
                </c:pt>
                <c:pt idx="34" formatCode="#,##0.00">
                  <c:v>14.49382230887022</c:v>
                </c:pt>
                <c:pt idx="35" formatCode="#,##0.00">
                  <c:v>14.301258681595099</c:v>
                </c:pt>
                <c:pt idx="36" formatCode="#,##0.00">
                  <c:v>14.098711777350781</c:v>
                </c:pt>
                <c:pt idx="37" formatCode="#,##0.00">
                  <c:v>13.86376485175518</c:v>
                </c:pt>
                <c:pt idx="38" formatCode="#,##0.00">
                  <c:v>13.57504974384476</c:v>
                </c:pt>
                <c:pt idx="39" formatCode="#,##0.00">
                  <c:v>13.23496575159329</c:v>
                </c:pt>
                <c:pt idx="40" formatCode="#,##0.00">
                  <c:v>12.854861974158091</c:v>
                </c:pt>
                <c:pt idx="41" formatCode="#,##0.00">
                  <c:v>12.462039498415759</c:v>
                </c:pt>
                <c:pt idx="42" formatCode="#,##0.00">
                  <c:v>12.07138124324282</c:v>
                </c:pt>
                <c:pt idx="43" formatCode="#,##0.00">
                  <c:v>11.66523126193659</c:v>
                </c:pt>
                <c:pt idx="44" formatCode="#,##0.00">
                  <c:v>11.2425720960755</c:v>
                </c:pt>
                <c:pt idx="45" formatCode="#,##0.00">
                  <c:v>10.81124875706613</c:v>
                </c:pt>
                <c:pt idx="46" formatCode="#,##0.00">
                  <c:v>10.363086571858499</c:v>
                </c:pt>
                <c:pt idx="47" formatCode="#,##0.00">
                  <c:v>9.9055172383321555</c:v>
                </c:pt>
                <c:pt idx="48" formatCode="#,##0.00">
                  <c:v>9.4484436155926392</c:v>
                </c:pt>
                <c:pt idx="49" formatCode="#,##0.00">
                  <c:v>8.9885501119347833</c:v>
                </c:pt>
                <c:pt idx="50" formatCode="#,##0.00">
                  <c:v>8.5240390642955948</c:v>
                </c:pt>
                <c:pt idx="51" formatCode="#,##0.00">
                  <c:v>8.0583035144919908</c:v>
                </c:pt>
                <c:pt idx="52" formatCode="#,##0.00">
                  <c:v>7.5957988035636133</c:v>
                </c:pt>
                <c:pt idx="53" formatCode="#,##0.00">
                  <c:v>7.1437173263601856</c:v>
                </c:pt>
                <c:pt idx="54" formatCode="#,##0.00">
                  <c:v>6.7101752995388999</c:v>
                </c:pt>
                <c:pt idx="55" formatCode="#,##0.00">
                  <c:v>6.3004142373511494</c:v>
                </c:pt>
                <c:pt idx="56" formatCode="#,##0.00">
                  <c:v>5.9173950345486404</c:v>
                </c:pt>
                <c:pt idx="57" formatCode="#,##0.00">
                  <c:v>5.5579630713727264</c:v>
                </c:pt>
                <c:pt idx="58" formatCode="#,##0.00">
                  <c:v>5.2157539910942798</c:v>
                </c:pt>
                <c:pt idx="59" formatCode="#,##0.00">
                  <c:v>4.8868497760201306</c:v>
                </c:pt>
                <c:pt idx="60" formatCode="#,##0.00">
                  <c:v>4.5696014138428183</c:v>
                </c:pt>
                <c:pt idx="61" formatCode="#,##0.00">
                  <c:v>4.2625165316739757</c:v>
                </c:pt>
                <c:pt idx="62" formatCode="#,##0.00">
                  <c:v>3.9669302264372321</c:v>
                </c:pt>
                <c:pt idx="63" formatCode="#,##0.00">
                  <c:v>3.686068076804728</c:v>
                </c:pt>
                <c:pt idx="64" formatCode="#,##0.00">
                  <c:v>3.4205402897182449</c:v>
                </c:pt>
                <c:pt idx="65" formatCode="#,##0.00">
                  <c:v>3.170406318661497</c:v>
                </c:pt>
                <c:pt idx="66" formatCode="#,##0.00">
                  <c:v>2.9348240175695031</c:v>
                </c:pt>
                <c:pt idx="67" formatCode="#,##0.00">
                  <c:v>2.711823419159026</c:v>
                </c:pt>
                <c:pt idx="68" formatCode="#,##0.00">
                  <c:v>2.501411896065159</c:v>
                </c:pt>
                <c:pt idx="69" formatCode="#,##0.00">
                  <c:v>2.3048367862383321</c:v>
                </c:pt>
                <c:pt idx="70" formatCode="#,##0.00">
                  <c:v>2.1221548461821</c:v>
                </c:pt>
                <c:pt idx="71" formatCode="#,##0.00">
                  <c:v>1.9512040144904601</c:v>
                </c:pt>
                <c:pt idx="72" formatCode="#,##0.00">
                  <c:v>1.7907559900597501</c:v>
                </c:pt>
                <c:pt idx="73" formatCode="#,##0.00">
                  <c:v>1.640676734426453</c:v>
                </c:pt>
                <c:pt idx="74" formatCode="#,##0.00">
                  <c:v>1.4995101882270621</c:v>
                </c:pt>
                <c:pt idx="75" formatCode="#,##0.00">
                  <c:v>1.366429524648076</c:v>
                </c:pt>
                <c:pt idx="76" formatCode="#,##0.00">
                  <c:v>1.2421911818908871</c:v>
                </c:pt>
                <c:pt idx="77" formatCode="#,##0.00">
                  <c:v>1.127758600249392</c:v>
                </c:pt>
                <c:pt idx="78" formatCode="#,##0.00">
                  <c:v>1.0225534016257669</c:v>
                </c:pt>
                <c:pt idx="79" formatCode="#,##0.00">
                  <c:v>0.92544993716906099</c:v>
                </c:pt>
                <c:pt idx="80" formatCode="#,##0.00">
                  <c:v>0.83560906929475198</c:v>
                </c:pt>
                <c:pt idx="81" formatCode="#,##0.00">
                  <c:v>0.75254738960528</c:v>
                </c:pt>
                <c:pt idx="82" formatCode="#,##0.00">
                  <c:v>0.67586556119698005</c:v>
                </c:pt>
                <c:pt idx="83" formatCode="#,##0.00">
                  <c:v>0.60447336848816102</c:v>
                </c:pt>
                <c:pt idx="84" formatCode="#,##0.00">
                  <c:v>0.53775847176666702</c:v>
                </c:pt>
                <c:pt idx="85" formatCode="#,##0.00">
                  <c:v>0.47602179683240198</c:v>
                </c:pt>
                <c:pt idx="86" formatCode="#,##0.00">
                  <c:v>0.41919594951454497</c:v>
                </c:pt>
                <c:pt idx="87" formatCode="#,##0.00">
                  <c:v>0.36636824057114797</c:v>
                </c:pt>
                <c:pt idx="88" formatCode="#,##0.00">
                  <c:v>0.31753864979358298</c:v>
                </c:pt>
                <c:pt idx="89" formatCode="#,##0.00">
                  <c:v>0.273252639979773</c:v>
                </c:pt>
                <c:pt idx="90" formatCode="#,##0.00">
                  <c:v>0.23336554742754101</c:v>
                </c:pt>
                <c:pt idx="91" formatCode="#,##0.00">
                  <c:v>0.198005115671362</c:v>
                </c:pt>
                <c:pt idx="92" formatCode="#,##0.00">
                  <c:v>0.16402843856241001</c:v>
                </c:pt>
                <c:pt idx="93" formatCode="#,##0.00">
                  <c:v>0.13486937671761801</c:v>
                </c:pt>
                <c:pt idx="94" formatCode="#,##0.00">
                  <c:v>0.109992921938127</c:v>
                </c:pt>
                <c:pt idx="95" formatCode="#,##0.00">
                  <c:v>8.88231296998169E-2</c:v>
                </c:pt>
                <c:pt idx="96" formatCode="#,##0.00">
                  <c:v>7.1240812823914104E-2</c:v>
                </c:pt>
                <c:pt idx="97" formatCode="#,##0.00">
                  <c:v>5.6996008755022899E-2</c:v>
                </c:pt>
                <c:pt idx="98" formatCode="#,##0.00">
                  <c:v>4.5238736608536202E-2</c:v>
                </c:pt>
                <c:pt idx="99" formatCode="#,##0.00">
                  <c:v>3.5353571091275598E-2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535-4E1E-ABBC-5FADB1CFC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8"/>
        <c:overlap val="-86"/>
        <c:axId val="95927808"/>
        <c:axId val="110380160"/>
      </c:barChart>
      <c:dateAx>
        <c:axId val="95927808"/>
        <c:scaling>
          <c:orientation val="minMax"/>
          <c:max val="101"/>
          <c:min val="0"/>
        </c:scaling>
        <c:delete val="0"/>
        <c:axPos val="l"/>
        <c:numFmt formatCode="#,##0" sourceLinked="0"/>
        <c:majorTickMark val="none"/>
        <c:minorTickMark val="none"/>
        <c:tickLblPos val="low"/>
        <c:txPr>
          <a:bodyPr rot="0" vert="horz"/>
          <a:lstStyle/>
          <a:p>
            <a:pPr>
              <a:defRPr/>
            </a:pPr>
            <a:endParaRPr lang="es-MX"/>
          </a:p>
        </c:txPr>
        <c:crossAx val="110380160"/>
        <c:crossesAt val="0"/>
        <c:auto val="0"/>
        <c:lblOffset val="100"/>
        <c:baseTimeUnit val="days"/>
        <c:majorUnit val="10"/>
        <c:majorTimeUnit val="days"/>
        <c:minorUnit val="1"/>
        <c:minorTimeUnit val="days"/>
      </c:dateAx>
      <c:valAx>
        <c:axId val="110380160"/>
        <c:scaling>
          <c:orientation val="minMax"/>
          <c:max val="20"/>
          <c:min val="-20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#,##0;[Black]#,##0" sourceLinked="0"/>
        <c:majorTickMark val="none"/>
        <c:minorTickMark val="none"/>
        <c:tickLblPos val="nextTo"/>
        <c:spPr>
          <a:ln w="9512">
            <a:noFill/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95927808"/>
        <c:crossesAt val="1"/>
        <c:crossBetween val="midCat"/>
        <c:majorUnit val="10"/>
        <c:minorUnit val="10"/>
      </c:valAx>
      <c:spPr>
        <a:ln w="635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aseline="0">
          <a:latin typeface="+mj-lt"/>
        </a:defRPr>
      </a:pPr>
      <a:endParaRPr lang="es-MX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01133634724394E-2"/>
          <c:y val="2.195016922134135E-2"/>
          <c:w val="0.86707312969499095"/>
          <c:h val="0.81255223525628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Población (miles)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1990</c:v>
                </c:pt>
                <c:pt idx="2">
                  <c:v>2000</c:v>
                </c:pt>
                <c:pt idx="4">
                  <c:v>2010</c:v>
                </c:pt>
                <c:pt idx="6">
                  <c:v>2015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 formatCode="#,##0">
                  <c:v>131.43</c:v>
                </c:pt>
                <c:pt idx="2" formatCode="#,##0">
                  <c:v>254.708</c:v>
                </c:pt>
                <c:pt idx="4" formatCode="#,##0">
                  <c:v>392.71785381867869</c:v>
                </c:pt>
                <c:pt idx="6" formatCode="#,##0">
                  <c:v>456.03888009341028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45-468D-9633-A48319F98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8491904"/>
        <c:axId val="110404160"/>
      </c:barChart>
      <c:lineChart>
        <c:grouping val="standard"/>
        <c:varyColors val="0"/>
        <c:ser>
          <c:idx val="1"/>
          <c:order val="1"/>
          <c:tx>
            <c:strRef>
              <c:f>Hoja1!$C$1</c:f>
              <c:strCache>
                <c:ptCount val="1"/>
                <c:pt idx="0">
                  <c:v>Tasa de crecimiento por cada cien</c:v>
                </c:pt>
              </c:strCache>
            </c:strRef>
          </c:tx>
          <c:spPr>
            <a:ln>
              <a:noFill/>
            </a:ln>
          </c:spPr>
          <c:marker>
            <c:spPr>
              <a:ln>
                <a:noFill/>
              </a:ln>
            </c:spPr>
          </c:marker>
          <c:dPt>
            <c:idx val="1"/>
            <c:bubble3D val="0"/>
            <c:spPr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45-468D-9633-A48319F98817}"/>
              </c:ext>
            </c:extLst>
          </c:dPt>
          <c:dPt>
            <c:idx val="2"/>
            <c:bubble3D val="0"/>
            <c:spPr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45-468D-9633-A48319F98817}"/>
              </c:ext>
            </c:extLst>
          </c:dPt>
          <c:dPt>
            <c:idx val="3"/>
            <c:bubble3D val="0"/>
            <c:spPr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A45-468D-9633-A48319F9881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Hoja1!$A$2:$A$8</c:f>
              <c:numCache>
                <c:formatCode>General</c:formatCode>
                <c:ptCount val="7"/>
                <c:pt idx="0">
                  <c:v>1990</c:v>
                </c:pt>
                <c:pt idx="2">
                  <c:v>2000</c:v>
                </c:pt>
                <c:pt idx="4">
                  <c:v>2010</c:v>
                </c:pt>
                <c:pt idx="6">
                  <c:v>2015</c:v>
                </c:pt>
              </c:numCache>
            </c:numRef>
          </c:cat>
          <c:val>
            <c:numRef>
              <c:f>Hoja1!$C$2:$C$8</c:f>
              <c:numCache>
                <c:formatCode>General</c:formatCode>
                <c:ptCount val="7"/>
                <c:pt idx="1">
                  <c:v>6.8</c:v>
                </c:pt>
                <c:pt idx="3">
                  <c:v>4.4000000000000004</c:v>
                </c:pt>
                <c:pt idx="5" formatCode="0.0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A45-468D-9633-A48319F98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521600"/>
        <c:axId val="110406464"/>
      </c:lineChart>
      <c:catAx>
        <c:axId val="13849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0404160"/>
        <c:crosses val="autoZero"/>
        <c:auto val="1"/>
        <c:lblAlgn val="ctr"/>
        <c:lblOffset val="100"/>
        <c:noMultiLvlLbl val="0"/>
      </c:catAx>
      <c:valAx>
        <c:axId val="110404160"/>
        <c:scaling>
          <c:orientation val="minMax"/>
          <c:max val="5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1"/>
        <c:majorTickMark val="cross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138491904"/>
        <c:crosses val="autoZero"/>
        <c:crossBetween val="between"/>
      </c:valAx>
      <c:valAx>
        <c:axId val="110406464"/>
        <c:scaling>
          <c:orientation val="minMax"/>
          <c:max val="7.5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crossAx val="138521600"/>
        <c:crosses val="max"/>
        <c:crossBetween val="between"/>
      </c:valAx>
      <c:catAx>
        <c:axId val="138521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406464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75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Población MEF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15 a 19</c:v>
                </c:pt>
                <c:pt idx="1">
                  <c:v>20 a24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</c:strCache>
            </c:strRef>
          </c:cat>
          <c:val>
            <c:numRef>
              <c:f>Hoja1!$B$2:$B$8</c:f>
              <c:numCache>
                <c:formatCode>0</c:formatCode>
                <c:ptCount val="7"/>
                <c:pt idx="0">
                  <c:v>68355.173069447294</c:v>
                </c:pt>
                <c:pt idx="1">
                  <c:v>73267.400196550734</c:v>
                </c:pt>
                <c:pt idx="2">
                  <c:v>75010.133143773099</c:v>
                </c:pt>
                <c:pt idx="3">
                  <c:v>72337.118389045383</c:v>
                </c:pt>
                <c:pt idx="4">
                  <c:v>65990.68181976708</c:v>
                </c:pt>
                <c:pt idx="5">
                  <c:v>56153.519930179536</c:v>
                </c:pt>
                <c:pt idx="6">
                  <c:v>44924.853544647172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61-4132-AD5D-C95E8EF3D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5"/>
        <c:axId val="138522112"/>
        <c:axId val="110409920"/>
      </c:barChart>
      <c:lineChart>
        <c:grouping val="stacked"/>
        <c:varyColors val="0"/>
        <c:ser>
          <c:idx val="1"/>
          <c:order val="1"/>
          <c:tx>
            <c:strRef>
              <c:f>Hoja1!$C$1</c:f>
              <c:strCache>
                <c:ptCount val="1"/>
                <c:pt idx="0">
                  <c:v>Porcentaje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triangle"/>
            <c:size val="1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15 a 19</c:v>
                </c:pt>
                <c:pt idx="1">
                  <c:v>20 a24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</c:strCache>
            </c:strRef>
          </c:cat>
          <c:val>
            <c:numRef>
              <c:f>Hoja1!$C$2:$C$8</c:f>
              <c:numCache>
                <c:formatCode>0.0</c:formatCode>
                <c:ptCount val="7"/>
                <c:pt idx="0">
                  <c:v>14.98889152947795</c:v>
                </c:pt>
                <c:pt idx="1">
                  <c:v>16.066042478997272</c:v>
                </c:pt>
                <c:pt idx="2">
                  <c:v>16.448188173869909</c:v>
                </c:pt>
                <c:pt idx="3">
                  <c:v>15.86205070370943</c:v>
                </c:pt>
                <c:pt idx="4">
                  <c:v>14.47040695439175</c:v>
                </c:pt>
                <c:pt idx="5">
                  <c:v>12.31331853079668</c:v>
                </c:pt>
                <c:pt idx="6">
                  <c:v>9.8511016287570108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261-4132-AD5D-C95E8EF3D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536448"/>
        <c:axId val="133890048"/>
      </c:lineChart>
      <c:catAx>
        <c:axId val="13852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0409920"/>
        <c:crosses val="autoZero"/>
        <c:auto val="1"/>
        <c:lblAlgn val="ctr"/>
        <c:lblOffset val="100"/>
        <c:noMultiLvlLbl val="0"/>
      </c:catAx>
      <c:valAx>
        <c:axId val="110409920"/>
        <c:scaling>
          <c:orientation val="minMax"/>
          <c:max val="900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138522112"/>
        <c:crosses val="autoZero"/>
        <c:crossBetween val="between"/>
        <c:dispUnits>
          <c:builtInUnit val="thousands"/>
        </c:dispUnits>
      </c:valAx>
      <c:valAx>
        <c:axId val="133890048"/>
        <c:scaling>
          <c:orientation val="minMax"/>
          <c:max val="20"/>
          <c:min val="0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138536448"/>
        <c:crosses val="max"/>
        <c:crossBetween val="between"/>
      </c:valAx>
      <c:catAx>
        <c:axId val="138536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389004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75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+mj-lt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15 a 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5.0167107902058703</c:v>
                </c:pt>
                <c:pt idx="1">
                  <c:v>2.3628084030565368</c:v>
                </c:pt>
                <c:pt idx="2">
                  <c:v>1.004839909743604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82E-4387-ACBE-E350309AAC8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 a  24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Hoja1!$C$2:$C$4</c:f>
              <c:numCache>
                <c:formatCode>#,##0.0</c:formatCode>
                <c:ptCount val="3"/>
                <c:pt idx="0">
                  <c:v>5.873238274312742</c:v>
                </c:pt>
                <c:pt idx="1">
                  <c:v>3.000902820059181</c:v>
                </c:pt>
                <c:pt idx="2">
                  <c:v>1.7360400081671401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82E-4387-ACBE-E350309AAC8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25 a 29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Hoja1!$D$2:$D$4</c:f>
              <c:numCache>
                <c:formatCode>#,##0.0</c:formatCode>
                <c:ptCount val="3"/>
                <c:pt idx="0">
                  <c:v>6.8943447998746077</c:v>
                </c:pt>
                <c:pt idx="1">
                  <c:v>3.8564048414934331</c:v>
                </c:pt>
                <c:pt idx="2">
                  <c:v>2.2939093424120038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82E-4387-ACBE-E350309AAC82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30 a 34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ln>
                <a:solidFill>
                  <a:schemeClr val="accent4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Hoja1!$E$2:$E$4</c:f>
              <c:numCache>
                <c:formatCode>#,##0.0</c:formatCode>
                <c:ptCount val="3"/>
                <c:pt idx="0">
                  <c:v>7.8375622757770982</c:v>
                </c:pt>
                <c:pt idx="1">
                  <c:v>4.8987948134404196</c:v>
                </c:pt>
                <c:pt idx="2">
                  <c:v>2.9449870373277509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82E-4387-ACBE-E350309AAC82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35 a 39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ln>
                <a:solidFill>
                  <a:schemeClr val="accent5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Hoja1!$F$2:$F$4</c:f>
              <c:numCache>
                <c:formatCode>#,##0.0</c:formatCode>
                <c:ptCount val="3"/>
                <c:pt idx="0">
                  <c:v>8.3547111007219463</c:v>
                </c:pt>
                <c:pt idx="1">
                  <c:v>6.0523005692299163</c:v>
                </c:pt>
                <c:pt idx="2">
                  <c:v>4.0546348211250676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2E-4387-ACBE-E350309AAC82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40 a 44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Hoja1!$G$2:$G$4</c:f>
              <c:numCache>
                <c:formatCode>#,##0.0</c:formatCode>
                <c:ptCount val="3"/>
                <c:pt idx="0">
                  <c:v>8.7900048401736477</c:v>
                </c:pt>
                <c:pt idx="1">
                  <c:v>6.9494354682578141</c:v>
                </c:pt>
                <c:pt idx="2">
                  <c:v>5.1117436233641511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82E-4387-ACBE-E350309AAC82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45 a 49</c:v>
                </c:pt>
              </c:strCache>
            </c:strRef>
          </c:tx>
          <c:spPr>
            <a:ln>
              <a:solidFill>
                <a:srgbClr val="6E1941"/>
              </a:solidFill>
            </a:ln>
          </c:spPr>
          <c:marker>
            <c:spPr>
              <a:solidFill>
                <a:srgbClr val="6E1941"/>
              </a:solidFill>
              <a:ln>
                <a:solidFill>
                  <a:srgbClr val="6E1941"/>
                </a:solidFill>
              </a:ln>
            </c:spPr>
          </c:marker>
          <c:cat>
            <c:strRef>
              <c:f>Hoja1!$A$2:$A$4</c:f>
              <c:strCache>
                <c:ptCount val="3"/>
                <c:pt idx="0">
                  <c:v>1990-2000</c:v>
                </c:pt>
                <c:pt idx="1">
                  <c:v>2000-2010</c:v>
                </c:pt>
                <c:pt idx="2">
                  <c:v>2010-2015</c:v>
                </c:pt>
              </c:strCache>
            </c:strRef>
          </c:cat>
          <c:val>
            <c:numRef>
              <c:f>Hoja1!$H$2:$H$4</c:f>
              <c:numCache>
                <c:formatCode>#,##0.0</c:formatCode>
                <c:ptCount val="3"/>
                <c:pt idx="0">
                  <c:v>9.154346642403155</c:v>
                </c:pt>
                <c:pt idx="1">
                  <c:v>7.4348218055140034</c:v>
                </c:pt>
                <c:pt idx="2">
                  <c:v>6.3162350039394077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82E-4387-ACBE-E350309AA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586048"/>
        <c:axId val="133892352"/>
      </c:lineChart>
      <c:catAx>
        <c:axId val="7558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133892352"/>
        <c:crosses val="autoZero"/>
        <c:auto val="1"/>
        <c:lblAlgn val="ctr"/>
        <c:lblOffset val="100"/>
        <c:noMultiLvlLbl val="0"/>
      </c:catAx>
      <c:valAx>
        <c:axId val="133892352"/>
        <c:scaling>
          <c:orientation val="minMax"/>
          <c:max val="1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crossAx val="75586048"/>
        <c:crosses val="autoZero"/>
        <c:crossBetween val="between"/>
        <c:majorUnit val="1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09336742556102E-2"/>
          <c:y val="3.6218750000000001E-2"/>
          <c:w val="0.91876965487326701"/>
          <c:h val="0.8238748225767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84-43D5-94DA-AAA23A697D6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Sin escolaridad</c:v>
                </c:pt>
                <c:pt idx="1">
                  <c:v>Primaria incompleta</c:v>
                </c:pt>
                <c:pt idx="2">
                  <c:v>Primaria completa</c:v>
                </c:pt>
                <c:pt idx="3">
                  <c:v>Secundaria y más</c:v>
                </c:pt>
              </c:strCache>
            </c:strRef>
          </c:cat>
          <c:val>
            <c:numRef>
              <c:f>Hoja1!$B$2:$B$5</c:f>
              <c:numCache>
                <c:formatCode>_-* #,##0.0_-;\-* #,##0.0_-;_-* "-"??_-;_-@_-</c:formatCode>
                <c:ptCount val="4"/>
                <c:pt idx="0">
                  <c:v>6.2007439182545001</c:v>
                </c:pt>
                <c:pt idx="1">
                  <c:v>19.19081075688695</c:v>
                </c:pt>
                <c:pt idx="2">
                  <c:v>17.358567648581751</c:v>
                </c:pt>
                <c:pt idx="3">
                  <c:v>57.249877676276803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84-43D5-94DA-AAA23A697D6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5.4363025152530404E-3"/>
                  <c:y val="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E84-43D5-94DA-AAA23A697D6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Sin escolaridad</c:v>
                </c:pt>
                <c:pt idx="1">
                  <c:v>Primaria incompleta</c:v>
                </c:pt>
                <c:pt idx="2">
                  <c:v>Primaria completa</c:v>
                </c:pt>
                <c:pt idx="3">
                  <c:v>Secundaria y más</c:v>
                </c:pt>
              </c:strCache>
            </c:strRef>
          </c:cat>
          <c:val>
            <c:numRef>
              <c:f>Hoja1!$C$2:$C$5</c:f>
              <c:numCache>
                <c:formatCode>_-* #,##0.0_-;\-* #,##0.0_-;_-* "-"??_-;_-@_-</c:formatCode>
                <c:ptCount val="4"/>
                <c:pt idx="0">
                  <c:v>3.0768687872223772</c:v>
                </c:pt>
                <c:pt idx="1">
                  <c:v>9.6065625390207252</c:v>
                </c:pt>
                <c:pt idx="2">
                  <c:v>14.068361591122541</c:v>
                </c:pt>
                <c:pt idx="3">
                  <c:v>73.248207082634352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E84-43D5-94DA-AAA23A697D6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121008384178101E-3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E84-43D5-94DA-AAA23A697D6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Sin escolaridad</c:v>
                </c:pt>
                <c:pt idx="1">
                  <c:v>Primaria incompleta</c:v>
                </c:pt>
                <c:pt idx="2">
                  <c:v>Primaria completa</c:v>
                </c:pt>
                <c:pt idx="3">
                  <c:v>Secundaria y más</c:v>
                </c:pt>
              </c:strCache>
            </c:strRef>
          </c:cat>
          <c:val>
            <c:numRef>
              <c:f>Hoja1!$D$2:$D$5</c:f>
              <c:numCache>
                <c:formatCode>_-* #,##0.0_-;\-* #,##0.0_-;_-* "-"??_-;_-@_-</c:formatCode>
                <c:ptCount val="4"/>
                <c:pt idx="0">
                  <c:v>1.9368592840345851</c:v>
                </c:pt>
                <c:pt idx="1">
                  <c:v>6.0860871183165468</c:v>
                </c:pt>
                <c:pt idx="2">
                  <c:v>10.127487485512781</c:v>
                </c:pt>
                <c:pt idx="3">
                  <c:v>81.849566112136088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E84-43D5-94DA-AAA23A697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548096"/>
        <c:axId val="134434176"/>
      </c:barChart>
      <c:catAx>
        <c:axId val="76548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4434176"/>
        <c:crosses val="autoZero"/>
        <c:auto val="1"/>
        <c:lblAlgn val="ctr"/>
        <c:lblOffset val="100"/>
        <c:noMultiLvlLbl val="0"/>
      </c:catAx>
      <c:valAx>
        <c:axId val="13443417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crossAx val="76548096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Rural</c:v>
                </c:pt>
                <c:pt idx="1">
                  <c:v>Urbano</c:v>
                </c:pt>
              </c:strCache>
            </c:strRef>
          </c:cat>
          <c:val>
            <c:numRef>
              <c:f>Hoja1!$B$2:$B$3</c:f>
              <c:numCache>
                <c:formatCode>_-* #,##0.0_-;\-* #,##0.0_-;_-* "-"??_-;_-@_-</c:formatCode>
                <c:ptCount val="2"/>
                <c:pt idx="0">
                  <c:v>14.503690071904231</c:v>
                </c:pt>
                <c:pt idx="1">
                  <c:v>85.496309928095783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57-4066-BF99-9A432BA226D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Rural</c:v>
                </c:pt>
                <c:pt idx="1">
                  <c:v>Urbano</c:v>
                </c:pt>
              </c:strCache>
            </c:strRef>
          </c:cat>
          <c:val>
            <c:numRef>
              <c:f>Hoja1!$C$2:$C$3</c:f>
              <c:numCache>
                <c:formatCode>_-* #,##0.0_-;\-* #,##0.0_-;_-* "-"??_-;_-@_-</c:formatCode>
                <c:ptCount val="2"/>
                <c:pt idx="0">
                  <c:v>10.028274192020991</c:v>
                </c:pt>
                <c:pt idx="1">
                  <c:v>89.971725807979013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857-4066-BF99-9A432BA226D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Rural</c:v>
                </c:pt>
                <c:pt idx="1">
                  <c:v>Urbano</c:v>
                </c:pt>
              </c:strCache>
            </c:strRef>
          </c:cat>
          <c:val>
            <c:numRef>
              <c:f>Hoja1!$D$2:$D$3</c:f>
              <c:numCache>
                <c:formatCode>_-* #,##0.0_-;\-* #,##0.0_-;_-* "-"??_-;_-@_-</c:formatCode>
                <c:ptCount val="2"/>
                <c:pt idx="0">
                  <c:v>9.9911705517732852</c:v>
                </c:pt>
                <c:pt idx="1">
                  <c:v>90.008829448226706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57-4066-BF99-9A432BA22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8536960"/>
        <c:axId val="140710976"/>
      </c:barChart>
      <c:catAx>
        <c:axId val="138536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0710976"/>
        <c:crosses val="autoZero"/>
        <c:auto val="1"/>
        <c:lblAlgn val="ctr"/>
        <c:lblOffset val="100"/>
        <c:noMultiLvlLbl val="0"/>
      </c:catAx>
      <c:valAx>
        <c:axId val="14071097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crossAx val="138536960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1997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Hablante</c:v>
                </c:pt>
                <c:pt idx="1">
                  <c:v>No hablante</c:v>
                </c:pt>
              </c:strCache>
            </c:strRef>
          </c:cat>
          <c:val>
            <c:numRef>
              <c:f>Hoja1!$B$2:$B$3</c:f>
              <c:numCache>
                <c:formatCode>_-* #,##0.0_-;\-* #,##0.0_-;_-* "-"??_-;_-@_-</c:formatCode>
                <c:ptCount val="2"/>
                <c:pt idx="0">
                  <c:v>28.2219355328312</c:v>
                </c:pt>
                <c:pt idx="1">
                  <c:v>71.778064467168775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4D-4586-8710-0A78D8197E0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Hablante</c:v>
                </c:pt>
                <c:pt idx="1">
                  <c:v>No hablante</c:v>
                </c:pt>
              </c:strCache>
            </c:strRef>
          </c:cat>
          <c:val>
            <c:numRef>
              <c:f>Hoja1!$C$2:$C$3</c:f>
              <c:numCache>
                <c:formatCode>_-* #,##0.0_-;\-* #,##0.0_-;_-* "-"??_-;_-@_-</c:formatCode>
                <c:ptCount val="2"/>
                <c:pt idx="0">
                  <c:v>19.466442998417179</c:v>
                </c:pt>
                <c:pt idx="1">
                  <c:v>80.533557001582793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4D-4586-8710-0A78D8197E0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</c:f>
              <c:strCache>
                <c:ptCount val="2"/>
                <c:pt idx="0">
                  <c:v>Hablante</c:v>
                </c:pt>
                <c:pt idx="1">
                  <c:v>No hablante</c:v>
                </c:pt>
              </c:strCache>
            </c:strRef>
          </c:cat>
          <c:val>
            <c:numRef>
              <c:f>Hoja1!$D$2:$D$3</c:f>
              <c:numCache>
                <c:formatCode>_-* #,##0.0_-;\-* #,##0.0_-;_-* "-"??_-;_-@_-</c:formatCode>
                <c:ptCount val="2"/>
                <c:pt idx="0">
                  <c:v>16.313414038374489</c:v>
                </c:pt>
                <c:pt idx="1">
                  <c:v>83.686585961625511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4D-4586-8710-0A78D8197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853760"/>
        <c:axId val="232011392"/>
      </c:barChart>
      <c:catAx>
        <c:axId val="76853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2011392"/>
        <c:crosses val="autoZero"/>
        <c:auto val="1"/>
        <c:lblAlgn val="ctr"/>
        <c:lblOffset val="100"/>
        <c:noMultiLvlLbl val="0"/>
      </c:catAx>
      <c:valAx>
        <c:axId val="232011392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cross"/>
        <c:minorTickMark val="none"/>
        <c:tickLblPos val="nextTo"/>
        <c:crossAx val="76853760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0.21936</cdr:x>
      <cdr:y>0.17306</cdr:y>
    </cdr:from>
    <cdr:to>
      <cdr:x>0.36837</cdr:x>
      <cdr:y>0.2323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827534" y="841507"/>
          <a:ext cx="1241432" cy="288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000" dirty="0">
              <a:latin typeface="Soberana Sans" pitchFamily="50" charset="0"/>
            </a:rPr>
            <a:t>Hombres</a:t>
          </a:r>
        </a:p>
      </cdr:txBody>
    </cdr:sp>
  </cdr:relSizeAnchor>
  <cdr:relSizeAnchor xmlns:cdr="http://schemas.openxmlformats.org/drawingml/2006/chartDrawing">
    <cdr:from>
      <cdr:x>0.66191</cdr:x>
      <cdr:y>0.17306</cdr:y>
    </cdr:from>
    <cdr:to>
      <cdr:x>0.81092</cdr:x>
      <cdr:y>0.2323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5514501" y="841506"/>
          <a:ext cx="1241432" cy="28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000" dirty="0">
              <a:latin typeface="Soberana Sans" pitchFamily="50" charset="0"/>
            </a:rPr>
            <a:t>Mujeres</a:t>
          </a:r>
        </a:p>
        <a:p xmlns:a="http://schemas.openxmlformats.org/drawingml/2006/main">
          <a:pPr algn="ctr"/>
          <a:endParaRPr lang="es-MX" sz="1200" dirty="0">
            <a:latin typeface="Soberana Sans" pitchFamily="50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4664-1196-4EA4-B833-BE509F23AD4D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3936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823936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7C303-C95B-4B45-8085-8ADB3BCF78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647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2C50F-BE61-43CE-A730-851494B0D06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696913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2775"/>
            <a:ext cx="5486400" cy="41805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3936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3936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5D321-74DA-4DF7-8D2D-FE652388F1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80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44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1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27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10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19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80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749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64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90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081C7-3737-4A15-A969-D67F0AC01E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ADD6C-09A7-416C-80E0-2339EBA28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94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53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2708920"/>
            <a:ext cx="4582327" cy="1296628"/>
          </a:xfrm>
        </p:spPr>
        <p:txBody>
          <a:bodyPr>
            <a:noAutofit/>
          </a:bodyPr>
          <a:lstStyle/>
          <a:p>
            <a:r>
              <a:rPr lang="es-MX" sz="2200" dirty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Panorama demográfico </a:t>
            </a:r>
            <a: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/>
            </a:r>
            <a:b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</a:br>
            <a: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y </a:t>
            </a:r>
            <a:r>
              <a:rPr lang="es-MX" sz="2200" dirty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principales características </a:t>
            </a:r>
            <a: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/>
            </a:r>
            <a:b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</a:br>
            <a: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de </a:t>
            </a:r>
            <a:r>
              <a:rPr lang="es-MX" sz="2200" dirty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las mujeres en edad </a:t>
            </a:r>
            <a:r>
              <a:rPr lang="es-MX" sz="2200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reproductiva</a:t>
            </a:r>
            <a:endParaRPr lang="es-MX" sz="2200" dirty="0">
              <a:solidFill>
                <a:srgbClr val="762E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155679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Capítulo </a:t>
            </a:r>
            <a:r>
              <a:rPr lang="es-MX" sz="2800" b="1" dirty="0" smtClean="0">
                <a:solidFill>
                  <a:srgbClr val="762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2.</a:t>
            </a:r>
            <a:endParaRPr lang="es-MX" sz="2800" dirty="0">
              <a:solidFill>
                <a:srgbClr val="762EA4"/>
              </a:solidFill>
              <a:latin typeface="Soberana Sans" pitchFamily="50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63577" y="4365104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4339722" cy="6857999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715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3528" y="273422"/>
            <a:ext cx="860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2.9. </a:t>
            </a:r>
            <a:r>
              <a:rPr lang="es-MX" b="0" dirty="0"/>
              <a:t>Quintana Roo. Distribución porcentual de las mujeres </a:t>
            </a:r>
            <a:br>
              <a:rPr lang="es-MX" b="0" dirty="0"/>
            </a:br>
            <a:r>
              <a:rPr lang="es-MX" b="0" dirty="0"/>
              <a:t>en edad fértil por condición de habla de lengua indígena, 1997, 2009 y 2014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87624" y="1001093"/>
            <a:ext cx="1020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68400" y="6337518"/>
            <a:ext cx="763284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1997, 2009 y 2014.</a:t>
            </a: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1995557407"/>
              </p:ext>
            </p:extLst>
          </p:nvPr>
        </p:nvGraphicFramePr>
        <p:xfrm>
          <a:off x="511560" y="1110342"/>
          <a:ext cx="7992888" cy="5126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15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19" y="309122"/>
            <a:ext cx="8641307" cy="523220"/>
          </a:xfr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Soberana Sans" pitchFamily="50" charset="0"/>
                <a:ea typeface="+mn-ea"/>
                <a:cs typeface="+mn-cs"/>
              </a:rPr>
              <a:t>Gráfica 2.1. </a:t>
            </a:r>
            <a:r>
              <a:rPr lang="es-MX" sz="1400" dirty="0">
                <a:latin typeface="Soberana Sans" pitchFamily="50" charset="0"/>
                <a:ea typeface="+mn-ea"/>
                <a:cs typeface="+mn-cs"/>
              </a:rPr>
              <a:t>Quintana Roo. Población total </a:t>
            </a:r>
            <a:br>
              <a:rPr lang="es-MX" sz="1400" dirty="0">
                <a:latin typeface="Soberana Sans" pitchFamily="50" charset="0"/>
                <a:ea typeface="+mn-ea"/>
                <a:cs typeface="+mn-cs"/>
              </a:rPr>
            </a:br>
            <a:r>
              <a:rPr lang="es-MX" sz="1400" dirty="0">
                <a:latin typeface="Soberana Sans" pitchFamily="50" charset="0"/>
                <a:ea typeface="+mn-ea"/>
                <a:cs typeface="+mn-cs"/>
              </a:rPr>
              <a:t>y tasa de crecimiento anual 1990, 2000, 2010 y 2015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912693"/>
              </p:ext>
            </p:extLst>
          </p:nvPr>
        </p:nvGraphicFramePr>
        <p:xfrm>
          <a:off x="590308" y="1111171"/>
          <a:ext cx="8067555" cy="5054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788721" y="6351736"/>
            <a:ext cx="7725544" cy="230832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CONAPO, Estimaciones de la Población 1990-2010 y Proyecciones de la Población de México 2010-2050.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660232" y="985306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latin typeface="Soberana Sans" pitchFamily="50" charset="0"/>
                <a:cs typeface="Calibri" pitchFamily="34" charset="0"/>
              </a:rPr>
              <a:t>Tasa por cada cien</a:t>
            </a:r>
          </a:p>
        </p:txBody>
      </p:sp>
      <p:sp>
        <p:nvSpPr>
          <p:cNvPr id="9" name="2 CuadroTexto"/>
          <p:cNvSpPr txBox="1"/>
          <p:nvPr/>
        </p:nvSpPr>
        <p:spPr>
          <a:xfrm>
            <a:off x="862308" y="99742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  <a:cs typeface="Calibri" pitchFamily="34" charset="0"/>
              </a:rPr>
              <a:t>Millones</a:t>
            </a:r>
          </a:p>
        </p:txBody>
      </p:sp>
    </p:spTree>
    <p:extLst>
      <p:ext uri="{BB962C8B-B14F-4D97-AF65-F5344CB8AC3E}">
        <p14:creationId xmlns:p14="http://schemas.microsoft.com/office/powerpoint/2010/main" val="304337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104860265"/>
              </p:ext>
            </p:extLst>
          </p:nvPr>
        </p:nvGraphicFramePr>
        <p:xfrm>
          <a:off x="590309" y="1145895"/>
          <a:ext cx="8014139" cy="494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1520" y="262389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2.2. </a:t>
            </a:r>
            <a:r>
              <a:rPr lang="es-MX" b="0" dirty="0"/>
              <a:t>Quintana Roo. Distribución porcentual de la población </a:t>
            </a:r>
            <a:br>
              <a:rPr lang="es-MX" b="0" dirty="0"/>
            </a:br>
            <a:r>
              <a:rPr lang="es-MX" b="0" dirty="0"/>
              <a:t>por grandes grupos de edad, 1990, 2000, 2010, 2015 y 2030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69988" y="1020572"/>
            <a:ext cx="1048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768401" y="6357690"/>
            <a:ext cx="7488832" cy="230832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CONAPO, Estimaciones de la Población 1990-2010 y Proyecciones de la Población de México 2010-2050.</a:t>
            </a:r>
          </a:p>
        </p:txBody>
      </p:sp>
      <p:sp>
        <p:nvSpPr>
          <p:cNvPr id="8" name="1 CuadroTexto"/>
          <p:cNvSpPr txBox="1"/>
          <p:nvPr/>
        </p:nvSpPr>
        <p:spPr>
          <a:xfrm>
            <a:off x="3755448" y="6012318"/>
            <a:ext cx="1663347" cy="2970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Grupos</a:t>
            </a:r>
            <a:r>
              <a:rPr lang="es-MX" sz="1200" dirty="0">
                <a:latin typeface="Soberana Sans" pitchFamily="50" charset="0"/>
              </a:rPr>
              <a:t> de edad</a:t>
            </a:r>
          </a:p>
        </p:txBody>
      </p:sp>
    </p:spTree>
    <p:extLst>
      <p:ext uri="{BB962C8B-B14F-4D97-AF65-F5344CB8AC3E}">
        <p14:creationId xmlns:p14="http://schemas.microsoft.com/office/powerpoint/2010/main" val="244641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531440"/>
              </p:ext>
            </p:extLst>
          </p:nvPr>
        </p:nvGraphicFramePr>
        <p:xfrm>
          <a:off x="458267" y="1081806"/>
          <a:ext cx="8331200" cy="486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51519" y="332656"/>
            <a:ext cx="8640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2.3. </a:t>
            </a:r>
            <a:r>
              <a:rPr lang="es-MX" sz="1400" dirty="0">
                <a:latin typeface="Soberana Sans" pitchFamily="50" charset="0"/>
              </a:rPr>
              <a:t>Quintana Roo. Pirámides de población 1990 y 2015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961517" y="956471"/>
            <a:ext cx="730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Edad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768401" y="6341576"/>
            <a:ext cx="7632848" cy="230832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CONAPO, Estimaciones de la Población 1990-2010 y Proyecciones de la Población de México 2010-2050.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60724" y="1291037"/>
            <a:ext cx="410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y </a:t>
            </a:r>
            <a:r>
              <a:rPr lang="es-MX" sz="1000" dirty="0" smtClean="0">
                <a:latin typeface="Soberana Sans" pitchFamily="50" charset="0"/>
              </a:rPr>
              <a:t>+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823165" y="5805264"/>
            <a:ext cx="1457389" cy="180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000" dirty="0">
                <a:solidFill>
                  <a:schemeClr val="tx1"/>
                </a:solidFill>
                <a:latin typeface="Soberana Sans" pitchFamily="50" charset="0"/>
                <a:cs typeface="Calibri" pitchFamily="34" charset="0"/>
              </a:rPr>
              <a:t>Miles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3635896" y="6147357"/>
            <a:ext cx="216024" cy="1801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>
              <a:latin typeface="Soberana Sans" pitchFamily="50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732871" y="6147357"/>
            <a:ext cx="216024" cy="1801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>
              <a:latin typeface="Soberana Sans" pitchFamily="50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 flipH="1">
            <a:off x="3923928" y="6114337"/>
            <a:ext cx="648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1990</a:t>
            </a:r>
          </a:p>
        </p:txBody>
      </p:sp>
      <p:sp>
        <p:nvSpPr>
          <p:cNvPr id="22" name="21 CuadroTexto"/>
          <p:cNvSpPr txBox="1"/>
          <p:nvPr/>
        </p:nvSpPr>
        <p:spPr>
          <a:xfrm flipH="1">
            <a:off x="5042148" y="6114337"/>
            <a:ext cx="7539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06778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23220"/>
          </a:xfr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Soberana Sans" pitchFamily="50" charset="0"/>
                <a:ea typeface="+mn-ea"/>
                <a:cs typeface="+mn-cs"/>
              </a:rPr>
              <a:t>Gráfica 2.4. </a:t>
            </a:r>
            <a:r>
              <a:rPr lang="es-MX" sz="1400" dirty="0">
                <a:latin typeface="Soberana Sans" pitchFamily="50" charset="0"/>
                <a:ea typeface="+mn-ea"/>
                <a:cs typeface="+mn-cs"/>
              </a:rPr>
              <a:t>Quintana Roo. Tamaño y tasa de crecimiento anual </a:t>
            </a:r>
            <a:br>
              <a:rPr lang="es-MX" sz="1400" dirty="0">
                <a:latin typeface="Soberana Sans" pitchFamily="50" charset="0"/>
                <a:ea typeface="+mn-ea"/>
                <a:cs typeface="+mn-cs"/>
              </a:rPr>
            </a:br>
            <a:r>
              <a:rPr lang="es-MX" sz="1400" dirty="0">
                <a:latin typeface="Soberana Sans" pitchFamily="50" charset="0"/>
                <a:ea typeface="+mn-ea"/>
                <a:cs typeface="+mn-cs"/>
              </a:rPr>
              <a:t>de la población femenina en edad fértil (MEF), 1990, 2000, 2010 y 2015</a:t>
            </a:r>
          </a:p>
        </p:txBody>
      </p:sp>
      <p:graphicFrame>
        <p:nvGraphicFramePr>
          <p:cNvPr id="11" name="10 Gráfico"/>
          <p:cNvGraphicFramePr/>
          <p:nvPr>
            <p:extLst>
              <p:ext uri="{D42A27DB-BD31-4B8C-83A1-F6EECF244321}">
                <p14:modId xmlns:p14="http://schemas.microsoft.com/office/powerpoint/2010/main" val="1267368616"/>
              </p:ext>
            </p:extLst>
          </p:nvPr>
        </p:nvGraphicFramePr>
        <p:xfrm>
          <a:off x="405114" y="1157468"/>
          <a:ext cx="8299048" cy="5079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787833" y="6352552"/>
            <a:ext cx="7488832" cy="235528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CONAPO, Estimaciones de la Población 1990-2010 y Proyecciones de la Población de México 2010-2050.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39471" y="1031605"/>
            <a:ext cx="16908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latin typeface="Soberana Sans" pitchFamily="50" charset="0"/>
                <a:cs typeface="Calibri" pitchFamily="34" charset="0"/>
              </a:rPr>
              <a:t>Tasa por cada cien</a:t>
            </a:r>
          </a:p>
        </p:txBody>
      </p:sp>
      <p:sp>
        <p:nvSpPr>
          <p:cNvPr id="15" name="2 CuadroTexto"/>
          <p:cNvSpPr txBox="1"/>
          <p:nvPr/>
        </p:nvSpPr>
        <p:spPr>
          <a:xfrm>
            <a:off x="858413" y="1032147"/>
            <a:ext cx="999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  <a:cs typeface="Calibri" pitchFamily="34" charset="0"/>
              </a:rPr>
              <a:t>Miles</a:t>
            </a:r>
          </a:p>
        </p:txBody>
      </p:sp>
    </p:spTree>
    <p:extLst>
      <p:ext uri="{BB962C8B-B14F-4D97-AF65-F5344CB8AC3E}">
        <p14:creationId xmlns:p14="http://schemas.microsoft.com/office/powerpoint/2010/main" val="39267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301838365"/>
              </p:ext>
            </p:extLst>
          </p:nvPr>
        </p:nvGraphicFramePr>
        <p:xfrm>
          <a:off x="611560" y="1134319"/>
          <a:ext cx="7920880" cy="5102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44279" y="1020572"/>
            <a:ext cx="990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  <a:cs typeface="Calibri" pitchFamily="34" charset="0"/>
              </a:rPr>
              <a:t>Miles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182307" y="1021600"/>
            <a:ext cx="1066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latin typeface="Soberana Sans" pitchFamily="50" charset="0"/>
                <a:cs typeface="Calibri" pitchFamily="34" charset="0"/>
              </a:rPr>
              <a:t>Porcentaje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78560" y="6336630"/>
            <a:ext cx="710064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latin typeface="Soberana Sans" pitchFamily="50" charset="0"/>
              </a:rPr>
              <a:t>Fuente: CONAPO, Proyecciones de la Población de México 2010-2050.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51520" y="260648"/>
            <a:ext cx="8640960" cy="523220"/>
          </a:xfrm>
          <a:prstGeom prst="rect">
            <a:avLst/>
          </a:prstGeom>
          <a:noFill/>
          <a:extLst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2.5. </a:t>
            </a:r>
            <a:r>
              <a:rPr lang="es-MX" b="0" dirty="0"/>
              <a:t>Quintana Roo. Mujeres en edad fértil (MEF)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grupos de edad y su distribución porcentual, 2015</a:t>
            </a:r>
          </a:p>
        </p:txBody>
      </p:sp>
    </p:spTree>
    <p:extLst>
      <p:ext uri="{BB962C8B-B14F-4D97-AF65-F5344CB8AC3E}">
        <p14:creationId xmlns:p14="http://schemas.microsoft.com/office/powerpoint/2010/main" val="391038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216548425"/>
              </p:ext>
            </p:extLst>
          </p:nvPr>
        </p:nvGraphicFramePr>
        <p:xfrm>
          <a:off x="611560" y="1119673"/>
          <a:ext cx="7920880" cy="497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908922" y="1017172"/>
            <a:ext cx="984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774875" y="6364126"/>
            <a:ext cx="7944886" cy="230832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CONAPO, Estimaciones de la Población 1990-2010 y Proyecciones de la Población de México 2010-2050.</a:t>
            </a:r>
          </a:p>
        </p:txBody>
      </p:sp>
      <p:sp>
        <p:nvSpPr>
          <p:cNvPr id="8" name="1 CuadroTexto"/>
          <p:cNvSpPr txBox="1"/>
          <p:nvPr/>
        </p:nvSpPr>
        <p:spPr>
          <a:xfrm>
            <a:off x="3740326" y="6014653"/>
            <a:ext cx="1663348" cy="294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Grupos de edad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520" y="18864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2.6. </a:t>
            </a:r>
            <a:r>
              <a:rPr lang="es-MX" b="0" dirty="0"/>
              <a:t>Quintana Roo. Tasas de crecimiento anual de las mujeres en edad fértil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grupos de edad, 1990-2000, 2000-2010 y 2010-2015</a:t>
            </a:r>
          </a:p>
        </p:txBody>
      </p:sp>
    </p:spTree>
    <p:extLst>
      <p:ext uri="{BB962C8B-B14F-4D97-AF65-F5344CB8AC3E}">
        <p14:creationId xmlns:p14="http://schemas.microsoft.com/office/powerpoint/2010/main" val="184539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2.7. </a:t>
            </a:r>
            <a:r>
              <a:rPr lang="es-MX" b="0" dirty="0"/>
              <a:t>Quintana Roo. Distribución porcentual de las mujeres en edad fértil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nivel de escolaridad, 1997, 2009 y 2014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77888" y="992695"/>
            <a:ext cx="10204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72528" y="6341576"/>
            <a:ext cx="759735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1997, 2009 y 2014.</a:t>
            </a: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342232075"/>
              </p:ext>
            </p:extLst>
          </p:nvPr>
        </p:nvGraphicFramePr>
        <p:xfrm>
          <a:off x="467544" y="1073020"/>
          <a:ext cx="7836701" cy="51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07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2.8. </a:t>
            </a:r>
            <a:r>
              <a:rPr lang="es-MX" b="0" dirty="0"/>
              <a:t>Quintana Roo. Distribución porcentual de las mujeres en edad </a:t>
            </a:r>
            <a:r>
              <a:rPr lang="es-MX" b="0" dirty="0" smtClean="0"/>
              <a:t>fértil</a:t>
            </a:r>
            <a:br>
              <a:rPr lang="es-MX" b="0" dirty="0" smtClean="0"/>
            </a:br>
            <a:r>
              <a:rPr lang="es-MX" b="0" dirty="0" smtClean="0"/>
              <a:t> </a:t>
            </a:r>
            <a:r>
              <a:rPr lang="es-MX" b="0" dirty="0"/>
              <a:t>por lugar de residencia, 1997, 2009 y 2014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3637" y="1018050"/>
            <a:ext cx="1002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78560" y="6347088"/>
            <a:ext cx="763284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1997, 2009 y 2014.</a:t>
            </a: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329961155"/>
              </p:ext>
            </p:extLst>
          </p:nvPr>
        </p:nvGraphicFramePr>
        <p:xfrm>
          <a:off x="539552" y="1113711"/>
          <a:ext cx="7848872" cy="5100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054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SyR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762EA4"/>
      </a:accent1>
      <a:accent2>
        <a:srgbClr val="009A48"/>
      </a:accent2>
      <a:accent3>
        <a:srgbClr val="D7023A"/>
      </a:accent3>
      <a:accent4>
        <a:srgbClr val="0085CF"/>
      </a:accent4>
      <a:accent5>
        <a:srgbClr val="E61998"/>
      </a:accent5>
      <a:accent6>
        <a:srgbClr val="00657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6961</TotalTime>
  <Words>323</Words>
  <Application>Microsoft Office PowerPoint</Application>
  <PresentationFormat>Presentación en pantalla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Panorama demográfico  y principales características  de las mujeres en edad reproductiva</vt:lpstr>
      <vt:lpstr>Gráfica 2.1. Quintana Roo. Población total  y tasa de crecimiento anual 1990, 2000, 2010 y 2015</vt:lpstr>
      <vt:lpstr>Presentación de PowerPoint</vt:lpstr>
      <vt:lpstr>Presentación de PowerPoint</vt:lpstr>
      <vt:lpstr>Gráfica 2.4. Quintana Roo. Tamaño y tasa de crecimiento anual  de la población femenina en edad fértil (MEF), 1990, 2000, 2010 y 2015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Hernández López María Felipa;Ramirez Fragoso Mitzi;Virginia Muñoz Pérez</dc:creator>
  <cp:lastModifiedBy>Ramirez Fragoso Mitzi</cp:lastModifiedBy>
  <cp:revision>301</cp:revision>
  <cp:lastPrinted>2016-04-26T20:40:19Z</cp:lastPrinted>
  <dcterms:created xsi:type="dcterms:W3CDTF">2015-10-21T22:16:27Z</dcterms:created>
  <dcterms:modified xsi:type="dcterms:W3CDTF">2017-04-28T17:44:14Z</dcterms:modified>
</cp:coreProperties>
</file>