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61" r:id="rId3"/>
    <p:sldId id="265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2" autoAdjust="0"/>
    <p:restoredTop sz="94660"/>
  </p:normalViewPr>
  <p:slideViewPr>
    <p:cSldViewPr>
      <p:cViewPr>
        <p:scale>
          <a:sx n="114" d="100"/>
          <a:sy n="114" d="100"/>
        </p:scale>
        <p:origin x="-192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081510605509221E-2"/>
          <c:y val="2.9617153802783489E-2"/>
          <c:w val="0.91860197802374544"/>
          <c:h val="0.89204885459966077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marker>
            <c:symbol val="diamond"/>
            <c:size val="12"/>
            <c:spPr>
              <a:solidFill>
                <a:schemeClr val="accent3"/>
              </a:solidFill>
              <a:ln>
                <a:solidFill>
                  <a:schemeClr val="bg1"/>
                </a:solidFill>
              </a:ln>
            </c:spPr>
          </c:marker>
          <c:dLbls>
            <c:spPr>
              <a:ln>
                <a:noFill/>
              </a:ln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1990</c:v>
                </c:pt>
                <c:pt idx="1">
                  <c:v>1995</c:v>
                </c:pt>
                <c:pt idx="2">
                  <c:v>2007</c:v>
                </c:pt>
                <c:pt idx="3">
                  <c:v>2012</c:v>
                </c:pt>
              </c:numCache>
            </c:numRef>
          </c:cat>
          <c:val>
            <c:numRef>
              <c:f>Hoja1!$B$2:$B$5</c:f>
              <c:numCache>
                <c:formatCode>0.00</c:formatCode>
                <c:ptCount val="4"/>
                <c:pt idx="0">
                  <c:v>3.4974358170309849</c:v>
                </c:pt>
                <c:pt idx="1">
                  <c:v>3.2571419024884531</c:v>
                </c:pt>
                <c:pt idx="2">
                  <c:v>2.2836202734926769</c:v>
                </c:pt>
                <c:pt idx="3">
                  <c:v>2.121712484743699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Columna2</c:v>
                </c:pt>
              </c:strCache>
            </c:strRef>
          </c:tx>
          <c:cat>
            <c:numRef>
              <c:f>Hoja1!$A$2:$A$5</c:f>
              <c:numCache>
                <c:formatCode>General</c:formatCode>
                <c:ptCount val="4"/>
                <c:pt idx="0">
                  <c:v>1990</c:v>
                </c:pt>
                <c:pt idx="1">
                  <c:v>1995</c:v>
                </c:pt>
                <c:pt idx="2">
                  <c:v>2007</c:v>
                </c:pt>
                <c:pt idx="3">
                  <c:v>2012</c:v>
                </c:pt>
              </c:numCache>
            </c:numRef>
          </c:cat>
          <c:val>
            <c:numRef>
              <c:f>Hoja1!$C$2:$C$5</c:f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Columna3</c:v>
                </c:pt>
              </c:strCache>
            </c:strRef>
          </c:tx>
          <c:spPr>
            <a:ln>
              <a:solidFill>
                <a:schemeClr val="tx2">
                  <a:lumMod val="75000"/>
                </a:schemeClr>
              </a:solidFill>
            </a:ln>
          </c:spPr>
          <c:marker>
            <c:spPr>
              <a:ln>
                <a:solidFill>
                  <a:schemeClr val="tx2">
                    <a:lumMod val="7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2.9008304632818602E-2"/>
                  <c:y val="2.90128019963593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8276719253416402E-2"/>
                  <c:y val="2.08726808132429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Hoja1!$A$2:$A$5</c:f>
              <c:numCache>
                <c:formatCode>General</c:formatCode>
                <c:ptCount val="4"/>
                <c:pt idx="0">
                  <c:v>1990</c:v>
                </c:pt>
                <c:pt idx="1">
                  <c:v>1995</c:v>
                </c:pt>
                <c:pt idx="2">
                  <c:v>2007</c:v>
                </c:pt>
                <c:pt idx="3">
                  <c:v>2012</c:v>
                </c:pt>
              </c:numCache>
            </c:num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574784"/>
        <c:axId val="97452608"/>
      </c:lineChart>
      <c:catAx>
        <c:axId val="75574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crossAx val="97452608"/>
        <c:crosses val="autoZero"/>
        <c:auto val="1"/>
        <c:lblAlgn val="ctr"/>
        <c:lblOffset val="100"/>
        <c:noMultiLvlLbl val="0"/>
      </c:catAx>
      <c:valAx>
        <c:axId val="97452608"/>
        <c:scaling>
          <c:orientation val="minMax"/>
          <c:max val="4"/>
          <c:min val="1.5"/>
        </c:scaling>
        <c:delete val="0"/>
        <c:axPos val="l"/>
        <c:majorGridlines>
          <c:spPr>
            <a:ln>
              <a:solidFill>
                <a:schemeClr val="tx1"/>
              </a:solidFill>
              <a:prstDash val="dash"/>
            </a:ln>
          </c:spPr>
        </c:majorGridlines>
        <c:numFmt formatCode="#,##0.00" sourceLinked="0"/>
        <c:majorTickMark val="out"/>
        <c:minorTickMark val="none"/>
        <c:tickLblPos val="nextTo"/>
        <c:crossAx val="75574784"/>
        <c:crosses val="autoZero"/>
        <c:crossBetween val="between"/>
        <c:majorUnit val="0.5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4773622047244102E-2"/>
          <c:y val="8.6385394447739197E-2"/>
          <c:w val="0.9349655440688478"/>
          <c:h val="0.791762992826201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TGF 2007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</c:spPr>
          </c:dPt>
          <c:dPt>
            <c:idx val="17"/>
            <c:invertIfNegative val="0"/>
            <c:bubble3D val="0"/>
          </c:dPt>
          <c:dPt>
            <c:idx val="31"/>
            <c:invertIfNegative val="0"/>
            <c:bubble3D val="0"/>
          </c:dPt>
          <c:dPt>
            <c:idx val="32"/>
            <c:invertIfNegative val="0"/>
            <c:bubble3D val="0"/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CM</c:v>
                </c:pt>
                <c:pt idx="1">
                  <c:v>YU</c:v>
                </c:pt>
                <c:pt idx="2">
                  <c:v>MX</c:v>
                </c:pt>
                <c:pt idx="3">
                  <c:v>BC</c:v>
                </c:pt>
                <c:pt idx="4">
                  <c:v>MO</c:v>
                </c:pt>
                <c:pt idx="5">
                  <c:v>QT</c:v>
                </c:pt>
                <c:pt idx="6">
                  <c:v>CP</c:v>
                </c:pt>
                <c:pt idx="7">
                  <c:v>QR</c:v>
                </c:pt>
                <c:pt idx="8">
                  <c:v>VZ</c:v>
                </c:pt>
                <c:pt idx="9">
                  <c:v>SI</c:v>
                </c:pt>
                <c:pt idx="10">
                  <c:v>SO</c:v>
                </c:pt>
                <c:pt idx="11">
                  <c:v>NL</c:v>
                </c:pt>
                <c:pt idx="12">
                  <c:v>HG</c:v>
                </c:pt>
                <c:pt idx="13">
                  <c:v>TX</c:v>
                </c:pt>
                <c:pt idx="14">
                  <c:v>RM</c:v>
                </c:pt>
                <c:pt idx="15">
                  <c:v>CL</c:v>
                </c:pt>
                <c:pt idx="16">
                  <c:v>BS</c:v>
                </c:pt>
                <c:pt idx="17">
                  <c:v>AG</c:v>
                </c:pt>
                <c:pt idx="18">
                  <c:v>CH</c:v>
                </c:pt>
                <c:pt idx="19">
                  <c:v>TB</c:v>
                </c:pt>
                <c:pt idx="20">
                  <c:v>TM</c:v>
                </c:pt>
                <c:pt idx="21">
                  <c:v>JL</c:v>
                </c:pt>
                <c:pt idx="22">
                  <c:v>GT</c:v>
                </c:pt>
                <c:pt idx="23">
                  <c:v>OX</c:v>
                </c:pt>
                <c:pt idx="24">
                  <c:v>SL</c:v>
                </c:pt>
                <c:pt idx="25">
                  <c:v>PU</c:v>
                </c:pt>
                <c:pt idx="26">
                  <c:v>MI</c:v>
                </c:pt>
                <c:pt idx="27">
                  <c:v>GR</c:v>
                </c:pt>
                <c:pt idx="28">
                  <c:v>NY</c:v>
                </c:pt>
                <c:pt idx="29">
                  <c:v>DG</c:v>
                </c:pt>
                <c:pt idx="30">
                  <c:v>ZT</c:v>
                </c:pt>
                <c:pt idx="31">
                  <c:v>CO</c:v>
                </c:pt>
                <c:pt idx="32">
                  <c:v>CS</c:v>
                </c:pt>
              </c:strCache>
            </c:strRef>
          </c:cat>
          <c:val>
            <c:numRef>
              <c:f>Hoja1!$B$2:$B$34</c:f>
              <c:numCache>
                <c:formatCode>0.00</c:formatCode>
                <c:ptCount val="33"/>
                <c:pt idx="0">
                  <c:v>1.789168899488667</c:v>
                </c:pt>
                <c:pt idx="1">
                  <c:v>2.1398652722831408</c:v>
                </c:pt>
                <c:pt idx="2">
                  <c:v>2.1535874523339138</c:v>
                </c:pt>
                <c:pt idx="3">
                  <c:v>2.253931502063788</c:v>
                </c:pt>
                <c:pt idx="4">
                  <c:v>1.898410640524629</c:v>
                </c:pt>
                <c:pt idx="5">
                  <c:v>2.216633881370512</c:v>
                </c:pt>
                <c:pt idx="6">
                  <c:v>2.2193649401832132</c:v>
                </c:pt>
                <c:pt idx="7">
                  <c:v>2.2711418738098792</c:v>
                </c:pt>
                <c:pt idx="8">
                  <c:v>2.2159484067788422</c:v>
                </c:pt>
                <c:pt idx="9">
                  <c:v>2.1478643383127172</c:v>
                </c:pt>
                <c:pt idx="10">
                  <c:v>2.2415358966086001</c:v>
                </c:pt>
                <c:pt idx="11">
                  <c:v>2.1038695954609148</c:v>
                </c:pt>
                <c:pt idx="12">
                  <c:v>2.2608590229690102</c:v>
                </c:pt>
                <c:pt idx="13">
                  <c:v>2.3931908518869101</c:v>
                </c:pt>
                <c:pt idx="14">
                  <c:v>2.2541375000000001</c:v>
                </c:pt>
                <c:pt idx="15">
                  <c:v>1.9822184742306841</c:v>
                </c:pt>
                <c:pt idx="16">
                  <c:v>2.096452398574133</c:v>
                </c:pt>
                <c:pt idx="17">
                  <c:v>2.5428580279197872</c:v>
                </c:pt>
                <c:pt idx="18">
                  <c:v>2.104989526631917</c:v>
                </c:pt>
                <c:pt idx="19">
                  <c:v>2.1539604490307438</c:v>
                </c:pt>
                <c:pt idx="20">
                  <c:v>2.0809286127954412</c:v>
                </c:pt>
                <c:pt idx="21">
                  <c:v>2.480830065975681</c:v>
                </c:pt>
                <c:pt idx="22">
                  <c:v>2.4401766257950781</c:v>
                </c:pt>
                <c:pt idx="23">
                  <c:v>2.5576571839413291</c:v>
                </c:pt>
                <c:pt idx="24">
                  <c:v>2.3906883237862679</c:v>
                </c:pt>
                <c:pt idx="25">
                  <c:v>2.3663339152302889</c:v>
                </c:pt>
                <c:pt idx="26">
                  <c:v>2.38465536777611</c:v>
                </c:pt>
                <c:pt idx="27">
                  <c:v>2.6079360366025628</c:v>
                </c:pt>
                <c:pt idx="28">
                  <c:v>2.6572027159158358</c:v>
                </c:pt>
                <c:pt idx="29">
                  <c:v>2.617572807706837</c:v>
                </c:pt>
                <c:pt idx="30">
                  <c:v>2.5387549593695371</c:v>
                </c:pt>
                <c:pt idx="31">
                  <c:v>2.253129224885126</c:v>
                </c:pt>
                <c:pt idx="32">
                  <c:v>2.6176726176270488</c:v>
                </c:pt>
              </c:numCache>
            </c:numRef>
          </c:val>
        </c:ser>
        <c:ser>
          <c:idx val="2"/>
          <c:order val="1"/>
          <c:tx>
            <c:strRef>
              <c:f>Hoja1!$C$1</c:f>
              <c:strCache>
                <c:ptCount val="1"/>
                <c:pt idx="0">
                  <c:v>TGF 2012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</c:spPr>
          </c:dPt>
          <c:dPt>
            <c:idx val="17"/>
            <c:invertIfNegative val="0"/>
            <c:bubble3D val="0"/>
          </c:dPt>
          <c:dPt>
            <c:idx val="31"/>
            <c:invertIfNegative val="0"/>
            <c:bubble3D val="0"/>
          </c:dPt>
          <c:dPt>
            <c:idx val="32"/>
            <c:invertIfNegative val="0"/>
            <c:bubble3D val="0"/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CM</c:v>
                </c:pt>
                <c:pt idx="1">
                  <c:v>YU</c:v>
                </c:pt>
                <c:pt idx="2">
                  <c:v>MX</c:v>
                </c:pt>
                <c:pt idx="3">
                  <c:v>BC</c:v>
                </c:pt>
                <c:pt idx="4">
                  <c:v>MO</c:v>
                </c:pt>
                <c:pt idx="5">
                  <c:v>QT</c:v>
                </c:pt>
                <c:pt idx="6">
                  <c:v>CP</c:v>
                </c:pt>
                <c:pt idx="7">
                  <c:v>QR</c:v>
                </c:pt>
                <c:pt idx="8">
                  <c:v>VZ</c:v>
                </c:pt>
                <c:pt idx="9">
                  <c:v>SI</c:v>
                </c:pt>
                <c:pt idx="10">
                  <c:v>SO</c:v>
                </c:pt>
                <c:pt idx="11">
                  <c:v>NL</c:v>
                </c:pt>
                <c:pt idx="12">
                  <c:v>HG</c:v>
                </c:pt>
                <c:pt idx="13">
                  <c:v>TX</c:v>
                </c:pt>
                <c:pt idx="14">
                  <c:v>RM</c:v>
                </c:pt>
                <c:pt idx="15">
                  <c:v>CL</c:v>
                </c:pt>
                <c:pt idx="16">
                  <c:v>BS</c:v>
                </c:pt>
                <c:pt idx="17">
                  <c:v>AG</c:v>
                </c:pt>
                <c:pt idx="18">
                  <c:v>CH</c:v>
                </c:pt>
                <c:pt idx="19">
                  <c:v>TB</c:v>
                </c:pt>
                <c:pt idx="20">
                  <c:v>TM</c:v>
                </c:pt>
                <c:pt idx="21">
                  <c:v>JL</c:v>
                </c:pt>
                <c:pt idx="22">
                  <c:v>GT</c:v>
                </c:pt>
                <c:pt idx="23">
                  <c:v>OX</c:v>
                </c:pt>
                <c:pt idx="24">
                  <c:v>SL</c:v>
                </c:pt>
                <c:pt idx="25">
                  <c:v>PU</c:v>
                </c:pt>
                <c:pt idx="26">
                  <c:v>MI</c:v>
                </c:pt>
                <c:pt idx="27">
                  <c:v>GR</c:v>
                </c:pt>
                <c:pt idx="28">
                  <c:v>NY</c:v>
                </c:pt>
                <c:pt idx="29">
                  <c:v>DG</c:v>
                </c:pt>
                <c:pt idx="30">
                  <c:v>ZT</c:v>
                </c:pt>
                <c:pt idx="31">
                  <c:v>CO</c:v>
                </c:pt>
                <c:pt idx="32">
                  <c:v>CS</c:v>
                </c:pt>
              </c:strCache>
            </c:strRef>
          </c:cat>
          <c:val>
            <c:numRef>
              <c:f>Hoja1!$C$2:$C$34</c:f>
              <c:numCache>
                <c:formatCode>0.00</c:formatCode>
                <c:ptCount val="33"/>
                <c:pt idx="0">
                  <c:v>1.4299654235622901</c:v>
                </c:pt>
                <c:pt idx="1">
                  <c:v>1.8974988692600561</c:v>
                </c:pt>
                <c:pt idx="2">
                  <c:v>2.0278708108263208</c:v>
                </c:pt>
                <c:pt idx="3">
                  <c:v>2.0623825956841282</c:v>
                </c:pt>
                <c:pt idx="4">
                  <c:v>2.1096278771955101</c:v>
                </c:pt>
                <c:pt idx="5">
                  <c:v>2.1124253338802181</c:v>
                </c:pt>
                <c:pt idx="6">
                  <c:v>2.1207052060399998</c:v>
                </c:pt>
                <c:pt idx="7">
                  <c:v>2.121712484743699</c:v>
                </c:pt>
                <c:pt idx="8">
                  <c:v>2.1345407023742431</c:v>
                </c:pt>
                <c:pt idx="9">
                  <c:v>2.139565986105274</c:v>
                </c:pt>
                <c:pt idx="10">
                  <c:v>2.1445934489908511</c:v>
                </c:pt>
                <c:pt idx="11">
                  <c:v>2.150371116959835</c:v>
                </c:pt>
                <c:pt idx="12">
                  <c:v>2.1947560143334042</c:v>
                </c:pt>
                <c:pt idx="13">
                  <c:v>2.1981012952281689</c:v>
                </c:pt>
                <c:pt idx="14">
                  <c:v>2.2097744697310602</c:v>
                </c:pt>
                <c:pt idx="15">
                  <c:v>2.2236989687592992</c:v>
                </c:pt>
                <c:pt idx="16">
                  <c:v>2.2278910504706881</c:v>
                </c:pt>
                <c:pt idx="17">
                  <c:v>2.2337851551575758</c:v>
                </c:pt>
                <c:pt idx="18">
                  <c:v>2.2501642171007612</c:v>
                </c:pt>
                <c:pt idx="19">
                  <c:v>2.2554627608570388</c:v>
                </c:pt>
                <c:pt idx="20">
                  <c:v>2.2982788682951281</c:v>
                </c:pt>
                <c:pt idx="21">
                  <c:v>2.3112988328767821</c:v>
                </c:pt>
                <c:pt idx="22">
                  <c:v>2.3538141646889801</c:v>
                </c:pt>
                <c:pt idx="23">
                  <c:v>2.4065221775251442</c:v>
                </c:pt>
                <c:pt idx="24">
                  <c:v>2.4093220486631481</c:v>
                </c:pt>
                <c:pt idx="25">
                  <c:v>2.425558735904827</c:v>
                </c:pt>
                <c:pt idx="26">
                  <c:v>2.4668632756739282</c:v>
                </c:pt>
                <c:pt idx="27">
                  <c:v>2.5222730440484269</c:v>
                </c:pt>
                <c:pt idx="28">
                  <c:v>2.538826625142232</c:v>
                </c:pt>
                <c:pt idx="29">
                  <c:v>2.5499582369498799</c:v>
                </c:pt>
                <c:pt idx="30">
                  <c:v>2.5829261042364631</c:v>
                </c:pt>
                <c:pt idx="31">
                  <c:v>2.6066387571730698</c:v>
                </c:pt>
                <c:pt idx="32">
                  <c:v>2.8902046696617592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"/>
        <c:axId val="138122752"/>
        <c:axId val="97455488"/>
      </c:barChart>
      <c:catAx>
        <c:axId val="1381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 rot="0" vert="horz"/>
          <a:lstStyle/>
          <a:p>
            <a:pPr>
              <a:defRPr/>
            </a:pPr>
            <a:endParaRPr lang="es-MX"/>
          </a:p>
        </c:txPr>
        <c:crossAx val="97455488"/>
        <c:crosses val="autoZero"/>
        <c:auto val="1"/>
        <c:lblAlgn val="ctr"/>
        <c:lblOffset val="100"/>
        <c:noMultiLvlLbl val="0"/>
      </c:catAx>
      <c:valAx>
        <c:axId val="97455488"/>
        <c:scaling>
          <c:orientation val="minMax"/>
          <c:max val="3"/>
          <c:min val="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s-MX" b="0" dirty="0"/>
                  <a:t>Hijos promedio por mujer</a:t>
                </a:r>
              </a:p>
            </c:rich>
          </c:tx>
          <c:layout>
            <c:manualLayout>
              <c:xMode val="edge"/>
              <c:yMode val="edge"/>
              <c:x val="3.4188105226170738E-2"/>
              <c:y val="4.9030145054318137E-2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spPr>
          <a:ln>
            <a:solidFill>
              <a:schemeClr val="bg1">
                <a:lumMod val="65000"/>
              </a:schemeClr>
            </a:solidFill>
          </a:ln>
        </c:spPr>
        <c:crossAx val="138122752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t"/>
      <c:layout>
        <c:manualLayout>
          <c:xMode val="edge"/>
          <c:yMode val="edge"/>
          <c:x val="0.80315734942665673"/>
          <c:y val="3.4889158252731499E-2"/>
          <c:w val="0.17302014140640218"/>
          <c:h val="4.876054401915540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200678040244969E-2"/>
          <c:y val="4.7903796747152602E-2"/>
          <c:w val="0.93133442694663171"/>
          <c:h val="0.826830654956231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2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8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31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SO</c:v>
                </c:pt>
                <c:pt idx="1">
                  <c:v>PU</c:v>
                </c:pt>
                <c:pt idx="2">
                  <c:v>CP</c:v>
                </c:pt>
                <c:pt idx="3">
                  <c:v>VZ</c:v>
                </c:pt>
                <c:pt idx="4">
                  <c:v>BS</c:v>
                </c:pt>
                <c:pt idx="5">
                  <c:v>AG</c:v>
                </c:pt>
                <c:pt idx="6">
                  <c:v>MX</c:v>
                </c:pt>
                <c:pt idx="7">
                  <c:v>CO</c:v>
                </c:pt>
                <c:pt idx="8">
                  <c:v>NY</c:v>
                </c:pt>
                <c:pt idx="9">
                  <c:v>QT</c:v>
                </c:pt>
                <c:pt idx="10">
                  <c:v>CH</c:v>
                </c:pt>
                <c:pt idx="11">
                  <c:v>OX</c:v>
                </c:pt>
                <c:pt idx="12">
                  <c:v>SL</c:v>
                </c:pt>
                <c:pt idx="13">
                  <c:v>HG</c:v>
                </c:pt>
                <c:pt idx="14">
                  <c:v>RM</c:v>
                </c:pt>
                <c:pt idx="15">
                  <c:v>GT</c:v>
                </c:pt>
                <c:pt idx="16">
                  <c:v>SI</c:v>
                </c:pt>
                <c:pt idx="17">
                  <c:v>DG</c:v>
                </c:pt>
                <c:pt idx="18">
                  <c:v>BC</c:v>
                </c:pt>
                <c:pt idx="19">
                  <c:v>MO</c:v>
                </c:pt>
                <c:pt idx="20">
                  <c:v>TM</c:v>
                </c:pt>
                <c:pt idx="21">
                  <c:v>TX</c:v>
                </c:pt>
                <c:pt idx="22">
                  <c:v>NL</c:v>
                </c:pt>
                <c:pt idx="23">
                  <c:v>MI</c:v>
                </c:pt>
                <c:pt idx="24">
                  <c:v>YU</c:v>
                </c:pt>
                <c:pt idx="25">
                  <c:v>CM</c:v>
                </c:pt>
                <c:pt idx="26">
                  <c:v>GR</c:v>
                </c:pt>
                <c:pt idx="27">
                  <c:v>ZT</c:v>
                </c:pt>
                <c:pt idx="28">
                  <c:v>QR</c:v>
                </c:pt>
                <c:pt idx="29">
                  <c:v>CL</c:v>
                </c:pt>
                <c:pt idx="30">
                  <c:v>JL</c:v>
                </c:pt>
                <c:pt idx="31">
                  <c:v>CS</c:v>
                </c:pt>
                <c:pt idx="32">
                  <c:v>TB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50.003793626707129</c:v>
                </c:pt>
                <c:pt idx="1">
                  <c:v>65.747836835599486</c:v>
                </c:pt>
                <c:pt idx="2">
                  <c:v>62.962496853762893</c:v>
                </c:pt>
                <c:pt idx="3">
                  <c:v>62.714372665322053</c:v>
                </c:pt>
                <c:pt idx="4">
                  <c:v>66.352378271882884</c:v>
                </c:pt>
                <c:pt idx="5">
                  <c:v>59.478827361563503</c:v>
                </c:pt>
                <c:pt idx="6">
                  <c:v>74.617938909062673</c:v>
                </c:pt>
                <c:pt idx="7">
                  <c:v>75.719548699055963</c:v>
                </c:pt>
                <c:pt idx="8">
                  <c:v>63.514486233579262</c:v>
                </c:pt>
                <c:pt idx="9">
                  <c:v>66.038053544367756</c:v>
                </c:pt>
                <c:pt idx="10">
                  <c:v>67.369184020517963</c:v>
                </c:pt>
                <c:pt idx="11">
                  <c:v>78.923264472340307</c:v>
                </c:pt>
                <c:pt idx="12">
                  <c:v>70.453001537416398</c:v>
                </c:pt>
                <c:pt idx="13">
                  <c:v>74.872936531272302</c:v>
                </c:pt>
                <c:pt idx="14">
                  <c:v>66.622875551179405</c:v>
                </c:pt>
                <c:pt idx="15">
                  <c:v>60.555448594532137</c:v>
                </c:pt>
                <c:pt idx="16">
                  <c:v>64.010670378102532</c:v>
                </c:pt>
                <c:pt idx="17">
                  <c:v>63.733955659276532</c:v>
                </c:pt>
                <c:pt idx="18">
                  <c:v>68.738097624536422</c:v>
                </c:pt>
                <c:pt idx="19">
                  <c:v>57.307620760215777</c:v>
                </c:pt>
                <c:pt idx="20">
                  <c:v>70.781152160300564</c:v>
                </c:pt>
                <c:pt idx="21">
                  <c:v>69.108927663899692</c:v>
                </c:pt>
                <c:pt idx="22">
                  <c:v>58.996417263789361</c:v>
                </c:pt>
                <c:pt idx="23">
                  <c:v>70.247405916060103</c:v>
                </c:pt>
                <c:pt idx="24">
                  <c:v>71.421933085501863</c:v>
                </c:pt>
                <c:pt idx="25">
                  <c:v>56.809080694880578</c:v>
                </c:pt>
                <c:pt idx="26">
                  <c:v>57.639496239286331</c:v>
                </c:pt>
                <c:pt idx="27">
                  <c:v>74.079528718703969</c:v>
                </c:pt>
                <c:pt idx="28">
                  <c:v>54.0433190591448</c:v>
                </c:pt>
                <c:pt idx="29">
                  <c:v>58.897002305918512</c:v>
                </c:pt>
                <c:pt idx="30">
                  <c:v>65.554424010064082</c:v>
                </c:pt>
                <c:pt idx="31">
                  <c:v>73.70417193426043</c:v>
                </c:pt>
                <c:pt idx="32">
                  <c:v>70.059056710622102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2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28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</c:spPr>
          </c:dPt>
          <c:dPt>
            <c:idx val="31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SO</c:v>
                </c:pt>
                <c:pt idx="1">
                  <c:v>PU</c:v>
                </c:pt>
                <c:pt idx="2">
                  <c:v>CP</c:v>
                </c:pt>
                <c:pt idx="3">
                  <c:v>VZ</c:v>
                </c:pt>
                <c:pt idx="4">
                  <c:v>BS</c:v>
                </c:pt>
                <c:pt idx="5">
                  <c:v>AG</c:v>
                </c:pt>
                <c:pt idx="6">
                  <c:v>MX</c:v>
                </c:pt>
                <c:pt idx="7">
                  <c:v>CO</c:v>
                </c:pt>
                <c:pt idx="8">
                  <c:v>NY</c:v>
                </c:pt>
                <c:pt idx="9">
                  <c:v>QT</c:v>
                </c:pt>
                <c:pt idx="10">
                  <c:v>CH</c:v>
                </c:pt>
                <c:pt idx="11">
                  <c:v>OX</c:v>
                </c:pt>
                <c:pt idx="12">
                  <c:v>SL</c:v>
                </c:pt>
                <c:pt idx="13">
                  <c:v>HG</c:v>
                </c:pt>
                <c:pt idx="14">
                  <c:v>RM</c:v>
                </c:pt>
                <c:pt idx="15">
                  <c:v>GT</c:v>
                </c:pt>
                <c:pt idx="16">
                  <c:v>SI</c:v>
                </c:pt>
                <c:pt idx="17">
                  <c:v>DG</c:v>
                </c:pt>
                <c:pt idx="18">
                  <c:v>BC</c:v>
                </c:pt>
                <c:pt idx="19">
                  <c:v>MO</c:v>
                </c:pt>
                <c:pt idx="20">
                  <c:v>TM</c:v>
                </c:pt>
                <c:pt idx="21">
                  <c:v>TX</c:v>
                </c:pt>
                <c:pt idx="22">
                  <c:v>NL</c:v>
                </c:pt>
                <c:pt idx="23">
                  <c:v>MI</c:v>
                </c:pt>
                <c:pt idx="24">
                  <c:v>YU</c:v>
                </c:pt>
                <c:pt idx="25">
                  <c:v>CM</c:v>
                </c:pt>
                <c:pt idx="26">
                  <c:v>GR</c:v>
                </c:pt>
                <c:pt idx="27">
                  <c:v>ZT</c:v>
                </c:pt>
                <c:pt idx="28">
                  <c:v>QR</c:v>
                </c:pt>
                <c:pt idx="29">
                  <c:v>CL</c:v>
                </c:pt>
                <c:pt idx="30">
                  <c:v>JL</c:v>
                </c:pt>
                <c:pt idx="31">
                  <c:v>CS</c:v>
                </c:pt>
                <c:pt idx="32">
                  <c:v>TB</c:v>
                </c:pt>
              </c:strCache>
            </c:strRef>
          </c:cat>
          <c:val>
            <c:numRef>
              <c:f>Hoja1!$C$2:$C$34</c:f>
              <c:numCache>
                <c:formatCode>0.0</c:formatCode>
                <c:ptCount val="33"/>
                <c:pt idx="0">
                  <c:v>47.705423544349721</c:v>
                </c:pt>
                <c:pt idx="1">
                  <c:v>55.018347907557782</c:v>
                </c:pt>
                <c:pt idx="2">
                  <c:v>55.442211567887369</c:v>
                </c:pt>
                <c:pt idx="3">
                  <c:v>55.877071713463948</c:v>
                </c:pt>
                <c:pt idx="4">
                  <c:v>56.259030605543153</c:v>
                </c:pt>
                <c:pt idx="5">
                  <c:v>57.52575592595695</c:v>
                </c:pt>
                <c:pt idx="6">
                  <c:v>57.99125836720971</c:v>
                </c:pt>
                <c:pt idx="7">
                  <c:v>58.491828880584528</c:v>
                </c:pt>
                <c:pt idx="8">
                  <c:v>59.375563977621361</c:v>
                </c:pt>
                <c:pt idx="9">
                  <c:v>59.854300924628753</c:v>
                </c:pt>
                <c:pt idx="10">
                  <c:v>60.436147364942997</c:v>
                </c:pt>
                <c:pt idx="11">
                  <c:v>62.696588976095981</c:v>
                </c:pt>
                <c:pt idx="12">
                  <c:v>63.219018494247862</c:v>
                </c:pt>
                <c:pt idx="13">
                  <c:v>63.477520574046288</c:v>
                </c:pt>
                <c:pt idx="14">
                  <c:v>63.582027447606087</c:v>
                </c:pt>
                <c:pt idx="15">
                  <c:v>63.651092381965462</c:v>
                </c:pt>
                <c:pt idx="16">
                  <c:v>64.148411553557636</c:v>
                </c:pt>
                <c:pt idx="17">
                  <c:v>65.573087538405431</c:v>
                </c:pt>
                <c:pt idx="18">
                  <c:v>65.87198206658384</c:v>
                </c:pt>
                <c:pt idx="19">
                  <c:v>65.962579430454198</c:v>
                </c:pt>
                <c:pt idx="20">
                  <c:v>66.649029982363331</c:v>
                </c:pt>
                <c:pt idx="21">
                  <c:v>67.012401352874832</c:v>
                </c:pt>
                <c:pt idx="22">
                  <c:v>67.269908073983814</c:v>
                </c:pt>
                <c:pt idx="23">
                  <c:v>68.221939403891952</c:v>
                </c:pt>
                <c:pt idx="24">
                  <c:v>68.411707078128828</c:v>
                </c:pt>
                <c:pt idx="25">
                  <c:v>68.79854825502909</c:v>
                </c:pt>
                <c:pt idx="26">
                  <c:v>69.263884224345887</c:v>
                </c:pt>
                <c:pt idx="27">
                  <c:v>69.283648862458364</c:v>
                </c:pt>
                <c:pt idx="28">
                  <c:v>70.966958211856152</c:v>
                </c:pt>
                <c:pt idx="29">
                  <c:v>71.27608730285165</c:v>
                </c:pt>
                <c:pt idx="30">
                  <c:v>71.390245211139131</c:v>
                </c:pt>
                <c:pt idx="31">
                  <c:v>72.274709302325562</c:v>
                </c:pt>
                <c:pt idx="32">
                  <c:v>73.759125763350013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38493440"/>
        <c:axId val="97454336"/>
      </c:barChart>
      <c:catAx>
        <c:axId val="1384934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97454336"/>
        <c:crosses val="autoZero"/>
        <c:auto val="1"/>
        <c:lblAlgn val="ctr"/>
        <c:lblOffset val="100"/>
        <c:noMultiLvlLbl val="0"/>
      </c:catAx>
      <c:valAx>
        <c:axId val="97454336"/>
        <c:scaling>
          <c:orientation val="minMax"/>
          <c:max val="10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crossAx val="138493440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b"/>
      <c:layout>
        <c:manualLayout>
          <c:xMode val="edge"/>
          <c:yMode val="edge"/>
          <c:x val="0.82965059055118107"/>
          <c:y val="0"/>
          <c:w val="0.17034940944881891"/>
          <c:h val="4.773214145856680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/>
      </a:pPr>
      <a:endParaRPr lang="es-MX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7867344706911638E-2"/>
          <c:y val="4.7903796747152602E-2"/>
          <c:w val="0.93550109361329836"/>
          <c:h val="0.85259923846734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1"/>
            <c:invertIfNegative val="0"/>
            <c:bubble3D val="0"/>
          </c:dPt>
          <c:dPt>
            <c:idx val="4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7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30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TB</c:v>
                </c:pt>
                <c:pt idx="1">
                  <c:v>CS</c:v>
                </c:pt>
                <c:pt idx="2">
                  <c:v>JL</c:v>
                </c:pt>
                <c:pt idx="3">
                  <c:v>CL</c:v>
                </c:pt>
                <c:pt idx="4">
                  <c:v>QR</c:v>
                </c:pt>
                <c:pt idx="5">
                  <c:v>ZT</c:v>
                </c:pt>
                <c:pt idx="6">
                  <c:v>GR</c:v>
                </c:pt>
                <c:pt idx="7">
                  <c:v>CM</c:v>
                </c:pt>
                <c:pt idx="8">
                  <c:v>YU</c:v>
                </c:pt>
                <c:pt idx="9">
                  <c:v>MI</c:v>
                </c:pt>
                <c:pt idx="10">
                  <c:v>NL</c:v>
                </c:pt>
                <c:pt idx="11">
                  <c:v>TX</c:v>
                </c:pt>
                <c:pt idx="12">
                  <c:v>TM</c:v>
                </c:pt>
                <c:pt idx="13">
                  <c:v>MO</c:v>
                </c:pt>
                <c:pt idx="14">
                  <c:v>BC</c:v>
                </c:pt>
                <c:pt idx="15">
                  <c:v>DG</c:v>
                </c:pt>
                <c:pt idx="16">
                  <c:v>SI</c:v>
                </c:pt>
                <c:pt idx="17">
                  <c:v>GT</c:v>
                </c:pt>
                <c:pt idx="18">
                  <c:v>RM</c:v>
                </c:pt>
                <c:pt idx="19">
                  <c:v>HG</c:v>
                </c:pt>
                <c:pt idx="20">
                  <c:v>SL</c:v>
                </c:pt>
                <c:pt idx="21">
                  <c:v>OX</c:v>
                </c:pt>
                <c:pt idx="22">
                  <c:v>CH</c:v>
                </c:pt>
                <c:pt idx="23">
                  <c:v>QT</c:v>
                </c:pt>
                <c:pt idx="24">
                  <c:v>NY</c:v>
                </c:pt>
                <c:pt idx="25">
                  <c:v>CO</c:v>
                </c:pt>
                <c:pt idx="26">
                  <c:v>MX</c:v>
                </c:pt>
                <c:pt idx="27">
                  <c:v>AG</c:v>
                </c:pt>
                <c:pt idx="28">
                  <c:v>BS</c:v>
                </c:pt>
                <c:pt idx="29">
                  <c:v>VZ</c:v>
                </c:pt>
                <c:pt idx="30">
                  <c:v>CP</c:v>
                </c:pt>
                <c:pt idx="31">
                  <c:v>PU</c:v>
                </c:pt>
                <c:pt idx="32">
                  <c:v>SO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29.940943289377881</c:v>
                </c:pt>
                <c:pt idx="1">
                  <c:v>26.29582806573957</c:v>
                </c:pt>
                <c:pt idx="2">
                  <c:v>34.445575989935911</c:v>
                </c:pt>
                <c:pt idx="3">
                  <c:v>41.102997694081481</c:v>
                </c:pt>
                <c:pt idx="4">
                  <c:v>45.956680940855207</c:v>
                </c:pt>
                <c:pt idx="5">
                  <c:v>25.92047128129602</c:v>
                </c:pt>
                <c:pt idx="6">
                  <c:v>42.360503760713648</c:v>
                </c:pt>
                <c:pt idx="7">
                  <c:v>43.190919305119408</c:v>
                </c:pt>
                <c:pt idx="8">
                  <c:v>28.578066914498141</c:v>
                </c:pt>
                <c:pt idx="9">
                  <c:v>29.752594083939901</c:v>
                </c:pt>
                <c:pt idx="10">
                  <c:v>41.003582736210618</c:v>
                </c:pt>
                <c:pt idx="11">
                  <c:v>30.89107233610029</c:v>
                </c:pt>
                <c:pt idx="12">
                  <c:v>29.218847839699439</c:v>
                </c:pt>
                <c:pt idx="13">
                  <c:v>42.692379239784223</c:v>
                </c:pt>
                <c:pt idx="14">
                  <c:v>31.26190237546356</c:v>
                </c:pt>
                <c:pt idx="15">
                  <c:v>36.266044340723461</c:v>
                </c:pt>
                <c:pt idx="16">
                  <c:v>35.989329621897447</c:v>
                </c:pt>
                <c:pt idx="17">
                  <c:v>39.444551405467841</c:v>
                </c:pt>
                <c:pt idx="18">
                  <c:v>33.377124448820567</c:v>
                </c:pt>
                <c:pt idx="19">
                  <c:v>25.127063468727691</c:v>
                </c:pt>
                <c:pt idx="20">
                  <c:v>29.546998462583581</c:v>
                </c:pt>
                <c:pt idx="21">
                  <c:v>21.076735527659711</c:v>
                </c:pt>
                <c:pt idx="22">
                  <c:v>32.63081597948203</c:v>
                </c:pt>
                <c:pt idx="23">
                  <c:v>33.961946455632237</c:v>
                </c:pt>
                <c:pt idx="24">
                  <c:v>36.485513766420731</c:v>
                </c:pt>
                <c:pt idx="25">
                  <c:v>24.280451300944041</c:v>
                </c:pt>
                <c:pt idx="26">
                  <c:v>25.382061090937331</c:v>
                </c:pt>
                <c:pt idx="27">
                  <c:v>40.521172638436482</c:v>
                </c:pt>
                <c:pt idx="28">
                  <c:v>33.64762172811708</c:v>
                </c:pt>
                <c:pt idx="29">
                  <c:v>37.285627334677962</c:v>
                </c:pt>
                <c:pt idx="30">
                  <c:v>37.0375031462371</c:v>
                </c:pt>
                <c:pt idx="31">
                  <c:v>34.2521631644005</c:v>
                </c:pt>
                <c:pt idx="32">
                  <c:v>49.996206373292857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1"/>
            <c:invertIfNegative val="0"/>
            <c:bubble3D val="0"/>
          </c:dPt>
          <c:dPt>
            <c:idx val="4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</c:spPr>
          </c:dPt>
          <c:dPt>
            <c:idx val="7"/>
            <c:invertIfNegative val="0"/>
            <c:bubble3D val="0"/>
          </c:dPt>
          <c:dPt>
            <c:idx val="25"/>
            <c:invertIfNegative val="0"/>
            <c:bubble3D val="0"/>
          </c:dPt>
          <c:dPt>
            <c:idx val="30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TB</c:v>
                </c:pt>
                <c:pt idx="1">
                  <c:v>CS</c:v>
                </c:pt>
                <c:pt idx="2">
                  <c:v>JL</c:v>
                </c:pt>
                <c:pt idx="3">
                  <c:v>CL</c:v>
                </c:pt>
                <c:pt idx="4">
                  <c:v>QR</c:v>
                </c:pt>
                <c:pt idx="5">
                  <c:v>ZT</c:v>
                </c:pt>
                <c:pt idx="6">
                  <c:v>GR</c:v>
                </c:pt>
                <c:pt idx="7">
                  <c:v>CM</c:v>
                </c:pt>
                <c:pt idx="8">
                  <c:v>YU</c:v>
                </c:pt>
                <c:pt idx="9">
                  <c:v>MI</c:v>
                </c:pt>
                <c:pt idx="10">
                  <c:v>NL</c:v>
                </c:pt>
                <c:pt idx="11">
                  <c:v>TX</c:v>
                </c:pt>
                <c:pt idx="12">
                  <c:v>TM</c:v>
                </c:pt>
                <c:pt idx="13">
                  <c:v>MO</c:v>
                </c:pt>
                <c:pt idx="14">
                  <c:v>BC</c:v>
                </c:pt>
                <c:pt idx="15">
                  <c:v>DG</c:v>
                </c:pt>
                <c:pt idx="16">
                  <c:v>SI</c:v>
                </c:pt>
                <c:pt idx="17">
                  <c:v>GT</c:v>
                </c:pt>
                <c:pt idx="18">
                  <c:v>RM</c:v>
                </c:pt>
                <c:pt idx="19">
                  <c:v>HG</c:v>
                </c:pt>
                <c:pt idx="20">
                  <c:v>SL</c:v>
                </c:pt>
                <c:pt idx="21">
                  <c:v>OX</c:v>
                </c:pt>
                <c:pt idx="22">
                  <c:v>CH</c:v>
                </c:pt>
                <c:pt idx="23">
                  <c:v>QT</c:v>
                </c:pt>
                <c:pt idx="24">
                  <c:v>NY</c:v>
                </c:pt>
                <c:pt idx="25">
                  <c:v>CO</c:v>
                </c:pt>
                <c:pt idx="26">
                  <c:v>MX</c:v>
                </c:pt>
                <c:pt idx="27">
                  <c:v>AG</c:v>
                </c:pt>
                <c:pt idx="28">
                  <c:v>BS</c:v>
                </c:pt>
                <c:pt idx="29">
                  <c:v>VZ</c:v>
                </c:pt>
                <c:pt idx="30">
                  <c:v>CP</c:v>
                </c:pt>
                <c:pt idx="31">
                  <c:v>PU</c:v>
                </c:pt>
                <c:pt idx="32">
                  <c:v>SO</c:v>
                </c:pt>
              </c:strCache>
            </c:strRef>
          </c:cat>
          <c:val>
            <c:numRef>
              <c:f>Hoja1!$C$2:$C$34</c:f>
              <c:numCache>
                <c:formatCode>0.0</c:formatCode>
                <c:ptCount val="33"/>
                <c:pt idx="0">
                  <c:v>26.240874236649979</c:v>
                </c:pt>
                <c:pt idx="1">
                  <c:v>27.725290697674421</c:v>
                </c:pt>
                <c:pt idx="2">
                  <c:v>28.609754788860869</c:v>
                </c:pt>
                <c:pt idx="3">
                  <c:v>28.723912697148322</c:v>
                </c:pt>
                <c:pt idx="4">
                  <c:v>29.03304178814383</c:v>
                </c:pt>
                <c:pt idx="5">
                  <c:v>30.716351137541601</c:v>
                </c:pt>
                <c:pt idx="6">
                  <c:v>30.736115775654142</c:v>
                </c:pt>
                <c:pt idx="7">
                  <c:v>31.2014517449709</c:v>
                </c:pt>
                <c:pt idx="8">
                  <c:v>31.588292921871169</c:v>
                </c:pt>
                <c:pt idx="9">
                  <c:v>31.778060596108048</c:v>
                </c:pt>
                <c:pt idx="10">
                  <c:v>32.730091926016172</c:v>
                </c:pt>
                <c:pt idx="11">
                  <c:v>32.987598647125139</c:v>
                </c:pt>
                <c:pt idx="12">
                  <c:v>33.350970017636662</c:v>
                </c:pt>
                <c:pt idx="13">
                  <c:v>34.037420569545773</c:v>
                </c:pt>
                <c:pt idx="14">
                  <c:v>34.128017933416132</c:v>
                </c:pt>
                <c:pt idx="15">
                  <c:v>34.42691246159454</c:v>
                </c:pt>
                <c:pt idx="16">
                  <c:v>35.851588446442342</c:v>
                </c:pt>
                <c:pt idx="17">
                  <c:v>36.348907618034517</c:v>
                </c:pt>
                <c:pt idx="18">
                  <c:v>36.417972552393891</c:v>
                </c:pt>
                <c:pt idx="19">
                  <c:v>36.522479425953712</c:v>
                </c:pt>
                <c:pt idx="20">
                  <c:v>36.780981505752138</c:v>
                </c:pt>
                <c:pt idx="21">
                  <c:v>37.303411023904033</c:v>
                </c:pt>
                <c:pt idx="22">
                  <c:v>39.563852635057003</c:v>
                </c:pt>
                <c:pt idx="23">
                  <c:v>40.145699075371247</c:v>
                </c:pt>
                <c:pt idx="24">
                  <c:v>40.624436022378632</c:v>
                </c:pt>
                <c:pt idx="25">
                  <c:v>41.508171119415472</c:v>
                </c:pt>
                <c:pt idx="26">
                  <c:v>42.008741632790297</c:v>
                </c:pt>
                <c:pt idx="27">
                  <c:v>42.474244074043042</c:v>
                </c:pt>
                <c:pt idx="28">
                  <c:v>43.740969394456862</c:v>
                </c:pt>
                <c:pt idx="29">
                  <c:v>44.122928286536052</c:v>
                </c:pt>
                <c:pt idx="30">
                  <c:v>44.557788432112602</c:v>
                </c:pt>
                <c:pt idx="31">
                  <c:v>44.981652092442218</c:v>
                </c:pt>
                <c:pt idx="32">
                  <c:v>52.294576455650272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39006464"/>
        <c:axId val="98597056"/>
      </c:barChart>
      <c:catAx>
        <c:axId val="1390064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98597056"/>
        <c:crosses val="autoZero"/>
        <c:auto val="1"/>
        <c:lblAlgn val="ctr"/>
        <c:lblOffset val="100"/>
        <c:noMultiLvlLbl val="0"/>
      </c:catAx>
      <c:valAx>
        <c:axId val="98597056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crossAx val="139006464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b"/>
      <c:layout>
        <c:manualLayout>
          <c:xMode val="edge"/>
          <c:yMode val="edge"/>
          <c:x val="0.83473392388451439"/>
          <c:y val="5.1537167022218996E-3"/>
          <c:w val="0.15196500437445318"/>
          <c:h val="4.2578424756344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/>
      </a:pPr>
      <a:endParaRPr lang="es-MX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757436055573458E-2"/>
          <c:y val="8.3333044259514294E-2"/>
          <c:w val="0.93994674764307085"/>
          <c:h val="0.827477468622964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6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9"/>
            <c:invertIfNegative val="0"/>
            <c:bubble3D val="0"/>
          </c:dPt>
          <c:dPt>
            <c:idx val="23"/>
            <c:invertIfNegative val="0"/>
            <c:bubble3D val="0"/>
            <c:spPr>
              <a:solidFill>
                <a:schemeClr val="accent4"/>
              </a:solidFill>
            </c:spPr>
          </c:dPt>
          <c:dPt>
            <c:idx val="30"/>
            <c:invertIfNegative val="0"/>
            <c:bubble3D val="0"/>
          </c:dPt>
          <c:dPt>
            <c:idx val="32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AG</c:v>
                </c:pt>
                <c:pt idx="1">
                  <c:v>BC</c:v>
                </c:pt>
                <c:pt idx="2">
                  <c:v>MX</c:v>
                </c:pt>
                <c:pt idx="3">
                  <c:v>BS</c:v>
                </c:pt>
                <c:pt idx="4">
                  <c:v>TX</c:v>
                </c:pt>
                <c:pt idx="5">
                  <c:v>YU</c:v>
                </c:pt>
                <c:pt idx="6">
                  <c:v>CO</c:v>
                </c:pt>
                <c:pt idx="7">
                  <c:v>QT</c:v>
                </c:pt>
                <c:pt idx="8">
                  <c:v>NY</c:v>
                </c:pt>
                <c:pt idx="9">
                  <c:v>PU</c:v>
                </c:pt>
                <c:pt idx="10">
                  <c:v>OX</c:v>
                </c:pt>
                <c:pt idx="11">
                  <c:v>MO</c:v>
                </c:pt>
                <c:pt idx="12">
                  <c:v>TB</c:v>
                </c:pt>
                <c:pt idx="13">
                  <c:v>CH</c:v>
                </c:pt>
                <c:pt idx="14">
                  <c:v>SO</c:v>
                </c:pt>
                <c:pt idx="15">
                  <c:v>CL</c:v>
                </c:pt>
                <c:pt idx="16">
                  <c:v>DG</c:v>
                </c:pt>
                <c:pt idx="17">
                  <c:v>GR</c:v>
                </c:pt>
                <c:pt idx="18">
                  <c:v>RM</c:v>
                </c:pt>
                <c:pt idx="19">
                  <c:v>CP</c:v>
                </c:pt>
                <c:pt idx="20">
                  <c:v>JL</c:v>
                </c:pt>
                <c:pt idx="21">
                  <c:v>MI</c:v>
                </c:pt>
                <c:pt idx="22">
                  <c:v>SI</c:v>
                </c:pt>
                <c:pt idx="23">
                  <c:v>QR</c:v>
                </c:pt>
                <c:pt idx="24">
                  <c:v>HG</c:v>
                </c:pt>
                <c:pt idx="25">
                  <c:v>TM</c:v>
                </c:pt>
                <c:pt idx="26">
                  <c:v>GT</c:v>
                </c:pt>
                <c:pt idx="27">
                  <c:v>SL</c:v>
                </c:pt>
                <c:pt idx="28">
                  <c:v>VZ</c:v>
                </c:pt>
                <c:pt idx="29">
                  <c:v>ZT</c:v>
                </c:pt>
                <c:pt idx="30">
                  <c:v>CM</c:v>
                </c:pt>
                <c:pt idx="31">
                  <c:v>NL</c:v>
                </c:pt>
                <c:pt idx="32">
                  <c:v>CS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52.995852697830479</c:v>
                </c:pt>
                <c:pt idx="1">
                  <c:v>54.124399304163859</c:v>
                </c:pt>
                <c:pt idx="2">
                  <c:v>54.643427751075897</c:v>
                </c:pt>
                <c:pt idx="3">
                  <c:v>55.179150880888869</c:v>
                </c:pt>
                <c:pt idx="4">
                  <c:v>55.472472207517207</c:v>
                </c:pt>
                <c:pt idx="5">
                  <c:v>55.87223117471936</c:v>
                </c:pt>
                <c:pt idx="6">
                  <c:v>55.921015806311331</c:v>
                </c:pt>
                <c:pt idx="7">
                  <c:v>56.170121089616437</c:v>
                </c:pt>
                <c:pt idx="8">
                  <c:v>56.265454723158868</c:v>
                </c:pt>
                <c:pt idx="9">
                  <c:v>56.495178349337877</c:v>
                </c:pt>
                <c:pt idx="10">
                  <c:v>56.901564910143968</c:v>
                </c:pt>
                <c:pt idx="11">
                  <c:v>56.926065400178118</c:v>
                </c:pt>
                <c:pt idx="12">
                  <c:v>57.403988579524722</c:v>
                </c:pt>
                <c:pt idx="13">
                  <c:v>58.315131581346321</c:v>
                </c:pt>
                <c:pt idx="14">
                  <c:v>58.487334309181108</c:v>
                </c:pt>
                <c:pt idx="15">
                  <c:v>58.50544563914606</c:v>
                </c:pt>
                <c:pt idx="16">
                  <c:v>58.706615864218911</c:v>
                </c:pt>
                <c:pt idx="17">
                  <c:v>59.190078321793827</c:v>
                </c:pt>
                <c:pt idx="18">
                  <c:v>59.573666402998633</c:v>
                </c:pt>
                <c:pt idx="19">
                  <c:v>59.705664251896629</c:v>
                </c:pt>
                <c:pt idx="20">
                  <c:v>60.103972933401941</c:v>
                </c:pt>
                <c:pt idx="21">
                  <c:v>60.757442234184488</c:v>
                </c:pt>
                <c:pt idx="22">
                  <c:v>61.188668853715178</c:v>
                </c:pt>
                <c:pt idx="23">
                  <c:v>61.265563015569079</c:v>
                </c:pt>
                <c:pt idx="24">
                  <c:v>61.813009415005297</c:v>
                </c:pt>
                <c:pt idx="25">
                  <c:v>61.834231820727062</c:v>
                </c:pt>
                <c:pt idx="26">
                  <c:v>62.078570989874017</c:v>
                </c:pt>
                <c:pt idx="27">
                  <c:v>62.186689320033608</c:v>
                </c:pt>
                <c:pt idx="28">
                  <c:v>62.342938383990109</c:v>
                </c:pt>
                <c:pt idx="29">
                  <c:v>62.94343415216774</c:v>
                </c:pt>
                <c:pt idx="30">
                  <c:v>63.161895393420451</c:v>
                </c:pt>
                <c:pt idx="31">
                  <c:v>67.247425470394703</c:v>
                </c:pt>
                <c:pt idx="32">
                  <c:v>69.129160840903978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6"/>
        <c:axId val="76949504"/>
        <c:axId val="108505920"/>
      </c:barChart>
      <c:catAx>
        <c:axId val="769495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8505920"/>
        <c:crosses val="autoZero"/>
        <c:auto val="1"/>
        <c:lblAlgn val="ctr"/>
        <c:lblOffset val="100"/>
        <c:noMultiLvlLbl val="0"/>
      </c:catAx>
      <c:valAx>
        <c:axId val="10850592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crossAx val="76949504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423987381278471E-2"/>
          <c:y val="5.7673301933655302E-2"/>
          <c:w val="0.92860053269131593"/>
          <c:h val="0.840252807730083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No planeado y no deseado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0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9"/>
            <c:invertIfNegative val="0"/>
            <c:bubble3D val="0"/>
            <c:spPr>
              <a:solidFill>
                <a:schemeClr val="accent4"/>
              </a:solidFill>
            </c:spPr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26"/>
            <c:invertIfNegative val="0"/>
            <c:bubble3D val="0"/>
          </c:dPt>
          <c:dPt>
            <c:idx val="31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NL</c:v>
                </c:pt>
                <c:pt idx="2">
                  <c:v>CM</c:v>
                </c:pt>
                <c:pt idx="3">
                  <c:v>ZT</c:v>
                </c:pt>
                <c:pt idx="4">
                  <c:v>VZ</c:v>
                </c:pt>
                <c:pt idx="5">
                  <c:v>SL</c:v>
                </c:pt>
                <c:pt idx="6">
                  <c:v>GT</c:v>
                </c:pt>
                <c:pt idx="7">
                  <c:v>TM</c:v>
                </c:pt>
                <c:pt idx="8">
                  <c:v>HG</c:v>
                </c:pt>
                <c:pt idx="9">
                  <c:v>QR</c:v>
                </c:pt>
                <c:pt idx="10">
                  <c:v>SI</c:v>
                </c:pt>
                <c:pt idx="11">
                  <c:v>MI</c:v>
                </c:pt>
                <c:pt idx="12">
                  <c:v>JL</c:v>
                </c:pt>
                <c:pt idx="13">
                  <c:v>CP</c:v>
                </c:pt>
                <c:pt idx="14">
                  <c:v>RM</c:v>
                </c:pt>
                <c:pt idx="15">
                  <c:v>GR</c:v>
                </c:pt>
                <c:pt idx="16">
                  <c:v>DG</c:v>
                </c:pt>
                <c:pt idx="17">
                  <c:v>CL</c:v>
                </c:pt>
                <c:pt idx="18">
                  <c:v>SO</c:v>
                </c:pt>
                <c:pt idx="19">
                  <c:v>CH</c:v>
                </c:pt>
                <c:pt idx="20">
                  <c:v>TB</c:v>
                </c:pt>
                <c:pt idx="21">
                  <c:v>MO</c:v>
                </c:pt>
                <c:pt idx="22">
                  <c:v>OX</c:v>
                </c:pt>
                <c:pt idx="23">
                  <c:v>PU</c:v>
                </c:pt>
                <c:pt idx="24">
                  <c:v>NY</c:v>
                </c:pt>
                <c:pt idx="25">
                  <c:v>QT</c:v>
                </c:pt>
                <c:pt idx="26">
                  <c:v>CO</c:v>
                </c:pt>
                <c:pt idx="27">
                  <c:v>YU</c:v>
                </c:pt>
                <c:pt idx="28">
                  <c:v>TX</c:v>
                </c:pt>
                <c:pt idx="29">
                  <c:v>BS</c:v>
                </c:pt>
                <c:pt idx="30">
                  <c:v>MX</c:v>
                </c:pt>
                <c:pt idx="31">
                  <c:v>BC</c:v>
                </c:pt>
                <c:pt idx="32">
                  <c:v>AG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30.870839159096011</c:v>
                </c:pt>
                <c:pt idx="1">
                  <c:v>32.752574529605297</c:v>
                </c:pt>
                <c:pt idx="2">
                  <c:v>36.838104606579549</c:v>
                </c:pt>
                <c:pt idx="3">
                  <c:v>37.056565847832253</c:v>
                </c:pt>
                <c:pt idx="4">
                  <c:v>37.657061616009898</c:v>
                </c:pt>
                <c:pt idx="5">
                  <c:v>37.813310679966378</c:v>
                </c:pt>
                <c:pt idx="6">
                  <c:v>37.921429010125983</c:v>
                </c:pt>
                <c:pt idx="7">
                  <c:v>38.165768179272938</c:v>
                </c:pt>
                <c:pt idx="8">
                  <c:v>38.186990584994703</c:v>
                </c:pt>
                <c:pt idx="9">
                  <c:v>38.734436984430928</c:v>
                </c:pt>
                <c:pt idx="10">
                  <c:v>38.811331146284807</c:v>
                </c:pt>
                <c:pt idx="11">
                  <c:v>39.242557765815512</c:v>
                </c:pt>
                <c:pt idx="12">
                  <c:v>39.896027066598073</c:v>
                </c:pt>
                <c:pt idx="13">
                  <c:v>40.294335748103371</c:v>
                </c:pt>
                <c:pt idx="14">
                  <c:v>40.42633359700136</c:v>
                </c:pt>
                <c:pt idx="15">
                  <c:v>40.809921678206152</c:v>
                </c:pt>
                <c:pt idx="16">
                  <c:v>41.293384135781082</c:v>
                </c:pt>
                <c:pt idx="17">
                  <c:v>41.494554360853932</c:v>
                </c:pt>
                <c:pt idx="18">
                  <c:v>41.512665690818899</c:v>
                </c:pt>
                <c:pt idx="19">
                  <c:v>41.68486841865365</c:v>
                </c:pt>
                <c:pt idx="20">
                  <c:v>42.596011420475278</c:v>
                </c:pt>
                <c:pt idx="21">
                  <c:v>43.073934599821882</c:v>
                </c:pt>
                <c:pt idx="22">
                  <c:v>43.098435089856032</c:v>
                </c:pt>
                <c:pt idx="23">
                  <c:v>43.504821650662102</c:v>
                </c:pt>
                <c:pt idx="24">
                  <c:v>43.734545276841132</c:v>
                </c:pt>
                <c:pt idx="25">
                  <c:v>43.829878910383542</c:v>
                </c:pt>
                <c:pt idx="26">
                  <c:v>44.078984193688648</c:v>
                </c:pt>
                <c:pt idx="27">
                  <c:v>44.12776882528064</c:v>
                </c:pt>
                <c:pt idx="28">
                  <c:v>44.5275277924828</c:v>
                </c:pt>
                <c:pt idx="29">
                  <c:v>44.820849119111116</c:v>
                </c:pt>
                <c:pt idx="30">
                  <c:v>45.35657224892411</c:v>
                </c:pt>
                <c:pt idx="31">
                  <c:v>45.875600695836127</c:v>
                </c:pt>
                <c:pt idx="32">
                  <c:v>47.004147302169521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6"/>
        <c:axId val="76992512"/>
        <c:axId val="110381312"/>
      </c:barChart>
      <c:catAx>
        <c:axId val="769925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0381312"/>
        <c:crosses val="autoZero"/>
        <c:auto val="1"/>
        <c:lblAlgn val="ctr"/>
        <c:lblOffset val="100"/>
        <c:noMultiLvlLbl val="0"/>
      </c:catAx>
      <c:valAx>
        <c:axId val="110381312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crossAx val="76992512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0.03507</cdr:x>
      <cdr:y>0</cdr:y>
    </cdr:from>
    <cdr:to>
      <cdr:x>0.15787</cdr:x>
      <cdr:y>0.04737</cdr:y>
    </cdr:to>
    <cdr:sp macro="" textlink="">
      <cdr:nvSpPr>
        <cdr:cNvPr id="2" name="4 CuadroTexto"/>
        <cdr:cNvSpPr txBox="1"/>
      </cdr:nvSpPr>
      <cdr:spPr>
        <a:xfrm xmlns:a="http://schemas.openxmlformats.org/drawingml/2006/main">
          <a:off x="320661" y="-1034143"/>
          <a:ext cx="1122883" cy="24619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000" dirty="0" smtClean="0">
              <a:latin typeface="Soberana Sans" pitchFamily="50" charset="0"/>
            </a:rPr>
            <a:t>Porcentaje</a:t>
          </a:r>
          <a:endParaRPr lang="es-MX" sz="1000" dirty="0">
            <a:latin typeface="Soberana Sans" pitchFamily="50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0.02637</cdr:x>
      <cdr:y>0</cdr:y>
    </cdr:from>
    <cdr:to>
      <cdr:x>0.14917</cdr:x>
      <cdr:y>0.04996</cdr:y>
    </cdr:to>
    <cdr:sp macro="" textlink="">
      <cdr:nvSpPr>
        <cdr:cNvPr id="2" name="4 CuadroTexto"/>
        <cdr:cNvSpPr txBox="1"/>
      </cdr:nvSpPr>
      <cdr:spPr>
        <a:xfrm xmlns:a="http://schemas.openxmlformats.org/drawingml/2006/main">
          <a:off x="241148" y="-1033670"/>
          <a:ext cx="1122883" cy="25335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000" dirty="0" smtClean="0">
              <a:latin typeface="Soberana Sans" pitchFamily="50" charset="0"/>
            </a:rPr>
            <a:t>Porcentaje</a:t>
          </a:r>
          <a:endParaRPr lang="es-MX" sz="1000" dirty="0">
            <a:latin typeface="Soberana Sans" pitchFamily="50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0.03643</cdr:x>
      <cdr:y>0.03172</cdr:y>
    </cdr:from>
    <cdr:to>
      <cdr:x>0.15923</cdr:x>
      <cdr:y>0.07917</cdr:y>
    </cdr:to>
    <cdr:sp macro="" textlink="">
      <cdr:nvSpPr>
        <cdr:cNvPr id="2" name="4 CuadroTexto"/>
        <cdr:cNvSpPr txBox="1"/>
      </cdr:nvSpPr>
      <cdr:spPr>
        <a:xfrm xmlns:a="http://schemas.openxmlformats.org/drawingml/2006/main">
          <a:off x="329723" y="164595"/>
          <a:ext cx="1111447" cy="24622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000" dirty="0" smtClean="0">
              <a:latin typeface="Soberana Sans" pitchFamily="50" charset="0"/>
            </a:rPr>
            <a:t>Porcentaje</a:t>
          </a:r>
          <a:endParaRPr lang="es-MX" sz="1000" dirty="0">
            <a:latin typeface="Soberana Sans" pitchFamily="50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0.0329</cdr:x>
      <cdr:y>0.01147</cdr:y>
    </cdr:from>
    <cdr:to>
      <cdr:x>0.1557</cdr:x>
      <cdr:y>0.05882</cdr:y>
    </cdr:to>
    <cdr:sp macro="" textlink="">
      <cdr:nvSpPr>
        <cdr:cNvPr id="2" name="4 CuadroTexto"/>
        <cdr:cNvSpPr txBox="1"/>
      </cdr:nvSpPr>
      <cdr:spPr>
        <a:xfrm xmlns:a="http://schemas.openxmlformats.org/drawingml/2006/main">
          <a:off x="300810" y="59635"/>
          <a:ext cx="1122946" cy="24621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000" dirty="0" smtClean="0">
              <a:latin typeface="Soberana Sans" pitchFamily="50" charset="0"/>
            </a:rPr>
            <a:t>Porcentaje</a:t>
          </a:r>
          <a:endParaRPr lang="es-MX" sz="1000" dirty="0">
            <a:latin typeface="Soberana Sans" pitchFamily="50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02F70-12A4-4E03-9300-B9F4217F6AAA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3C144-2BD1-4D03-A666-38557D1469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3413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1CB9F-FFBF-40AD-8972-B6DB5157B1B6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568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1CB9F-FFBF-40AD-8972-B6DB5157B1B6}" type="slidenum">
              <a:rPr lang="es-MX" smtClean="0"/>
              <a:pPr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3640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1CB9F-FFBF-40AD-8972-B6DB5157B1B6}" type="slidenum">
              <a:rPr lang="es-MX" smtClean="0"/>
              <a:pPr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568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1CB9F-FFBF-40AD-8972-B6DB5157B1B6}" type="slidenum">
              <a:rPr lang="es-MX" smtClean="0"/>
              <a:pPr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568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1CB9F-FFBF-40AD-8972-B6DB5157B1B6}" type="slidenum">
              <a:rPr lang="es-MX" smtClean="0"/>
              <a:pPr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568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1CB9F-FFBF-40AD-8972-B6DB5157B1B6}" type="slidenum">
              <a:rPr lang="es-MX" smtClean="0"/>
              <a:pPr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568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E86FD1-E0DD-4973-A50D-0091F661828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4AF8A8-209E-431C-93FE-8646FF2C11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888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E86FD1-E0DD-4973-A50D-0091F661828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4AF8A8-209E-431C-93FE-8646FF2C11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649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E86FD1-E0DD-4973-A50D-0091F661828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4AF8A8-209E-431C-93FE-8646FF2C11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269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E86FD1-E0DD-4973-A50D-0091F661828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4AF8A8-209E-431C-93FE-8646FF2C11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859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E86FD1-E0DD-4973-A50D-0091F661828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4AF8A8-209E-431C-93FE-8646FF2C11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717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E86FD1-E0DD-4973-A50D-0091F661828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4AF8A8-209E-431C-93FE-8646FF2C11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7599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E86FD1-E0DD-4973-A50D-0091F661828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4AF8A8-209E-431C-93FE-8646FF2C11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99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E86FD1-E0DD-4973-A50D-0091F661828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4AF8A8-209E-431C-93FE-8646FF2C11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460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E86FD1-E0DD-4973-A50D-0091F661828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4AF8A8-209E-431C-93FE-8646FF2C11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875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E86FD1-E0DD-4973-A50D-0091F661828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4AF8A8-209E-431C-93FE-8646FF2C11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782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E86FD1-E0DD-4973-A50D-0091F661828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4AF8A8-209E-431C-93FE-8646FF2C11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9626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640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27385"/>
            <a:ext cx="4339722" cy="6857999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72000" y="2805391"/>
            <a:ext cx="4582327" cy="983649"/>
          </a:xfrm>
        </p:spPr>
        <p:txBody>
          <a:bodyPr>
            <a:noAutofit/>
          </a:bodyPr>
          <a:lstStyle/>
          <a:p>
            <a:r>
              <a:rPr lang="es-MX" sz="240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Fecundidad</a:t>
            </a:r>
            <a:endParaRPr lang="es-MX" sz="240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berana Sans" pitchFamily="50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572000" y="1556792"/>
            <a:ext cx="45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Capítulo </a:t>
            </a:r>
            <a:r>
              <a:rPr lang="es-MX" sz="2800" b="1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</a:t>
            </a:r>
            <a:endParaRPr lang="es-MX" sz="2800" dirty="0">
              <a:solidFill>
                <a:schemeClr val="accent3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04" y="5833837"/>
            <a:ext cx="7535295" cy="691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4563577" y="4365104"/>
            <a:ext cx="4472919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Quintana Roo</a:t>
            </a:r>
            <a:endParaRPr lang="es-MX" sz="20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berana 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76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395536" y="260648"/>
            <a:ext cx="842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solidFill>
                  <a:prstClr val="black"/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Gráfica 4.1. </a:t>
            </a:r>
            <a:r>
              <a:rPr lang="es-MX" b="0" dirty="0"/>
              <a:t>Quintana Roo. Tasa global de fecundidad*, </a:t>
            </a:r>
            <a:r>
              <a:rPr lang="es-MX" b="0" dirty="0" smtClean="0"/>
              <a:t>1990-2012</a:t>
            </a:r>
            <a:r>
              <a:rPr lang="es-MX" b="0" dirty="0"/>
              <a:t>.</a:t>
            </a:r>
          </a:p>
        </p:txBody>
      </p:sp>
      <p:sp>
        <p:nvSpPr>
          <p:cNvPr id="5" name="6 CuadroTexto"/>
          <p:cNvSpPr txBox="1"/>
          <p:nvPr/>
        </p:nvSpPr>
        <p:spPr>
          <a:xfrm>
            <a:off x="3635896" y="5975702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Año</a:t>
            </a:r>
            <a:endParaRPr lang="es-MX" sz="1000" dirty="0">
              <a:latin typeface="Soberana Sans" pitchFamily="50" charset="0"/>
            </a:endParaRPr>
          </a:p>
        </p:txBody>
      </p:sp>
      <p:graphicFrame>
        <p:nvGraphicFramePr>
          <p:cNvPr id="11" name="10 Gráfico"/>
          <p:cNvGraphicFramePr/>
          <p:nvPr>
            <p:extLst>
              <p:ext uri="{D42A27DB-BD31-4B8C-83A1-F6EECF244321}">
                <p14:modId xmlns:p14="http://schemas.microsoft.com/office/powerpoint/2010/main" val="543884259"/>
              </p:ext>
            </p:extLst>
          </p:nvPr>
        </p:nvGraphicFramePr>
        <p:xfrm>
          <a:off x="531341" y="1087394"/>
          <a:ext cx="7834183" cy="4856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6 CuadroTexto"/>
          <p:cNvSpPr txBox="1"/>
          <p:nvPr/>
        </p:nvSpPr>
        <p:spPr>
          <a:xfrm>
            <a:off x="822881" y="964744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Hijos por mujer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73223" y="6350562"/>
            <a:ext cx="8424936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MX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Fuente: </a:t>
            </a:r>
            <a:r>
              <a:rPr lang="es-MX" sz="9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Estimaciones del </a:t>
            </a:r>
            <a:r>
              <a:rPr lang="es-MX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CONAPO con base en la Encuesta Nacional de la </a:t>
            </a:r>
            <a:r>
              <a:rPr lang="es-MX" sz="9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Dinámica </a:t>
            </a:r>
            <a:r>
              <a:rPr lang="es-MX" sz="9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Demográfica</a:t>
            </a:r>
            <a:r>
              <a:rPr lang="es-MX" sz="9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, 1992, 1997, 2009 y 2014.</a:t>
            </a:r>
          </a:p>
          <a:p>
            <a:pPr>
              <a:lnSpc>
                <a:spcPct val="150000"/>
              </a:lnSpc>
              <a:defRPr/>
            </a:pPr>
            <a:r>
              <a:rPr lang="es-MX" sz="9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*</a:t>
            </a:r>
            <a:r>
              <a:rPr lang="es-MX" sz="9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 Ver apartado 1 sobre limitaciones de la ENADID para el cálculo de tasas de fecundidad.</a:t>
            </a:r>
            <a:endParaRPr lang="es-MX" sz="900" kern="0" dirty="0">
              <a:solidFill>
                <a:schemeClr val="tx1">
                  <a:lumMod val="50000"/>
                  <a:lumOff val="50000"/>
                </a:schemeClr>
              </a:solidFill>
              <a:latin typeface="Soberana 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87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260648"/>
            <a:ext cx="8695267" cy="307777"/>
          </a:xfr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prstClr val="black"/>
                </a:solidFill>
                <a:latin typeface="Soberana Sans" pitchFamily="50" charset="0"/>
                <a:ea typeface="+mn-ea"/>
                <a:cs typeface="+mn-cs"/>
              </a:rPr>
              <a:t>Gráfica 4.2. </a:t>
            </a:r>
            <a:r>
              <a:rPr lang="es-MX" sz="1400" dirty="0">
                <a:solidFill>
                  <a:prstClr val="black"/>
                </a:solidFill>
                <a:latin typeface="Soberana Sans" pitchFamily="50" charset="0"/>
                <a:ea typeface="+mn-ea"/>
                <a:cs typeface="+mn-cs"/>
              </a:rPr>
              <a:t>Tasa global de fecundidad por entidad federativa, </a:t>
            </a:r>
            <a:r>
              <a:rPr lang="es-MX" sz="1400" dirty="0" smtClean="0">
                <a:solidFill>
                  <a:prstClr val="black"/>
                </a:solidFill>
                <a:latin typeface="Soberana Sans" pitchFamily="50" charset="0"/>
                <a:ea typeface="+mn-ea"/>
                <a:cs typeface="+mn-cs"/>
              </a:rPr>
              <a:t>2007 </a:t>
            </a:r>
            <a:r>
              <a:rPr lang="es-MX" sz="1400" dirty="0">
                <a:solidFill>
                  <a:prstClr val="black"/>
                </a:solidFill>
                <a:latin typeface="Soberana Sans" pitchFamily="50" charset="0"/>
                <a:ea typeface="+mn-ea"/>
                <a:cs typeface="+mn-cs"/>
              </a:rPr>
              <a:t>y 2012</a:t>
            </a: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509244"/>
              </p:ext>
            </p:extLst>
          </p:nvPr>
        </p:nvGraphicFramePr>
        <p:xfrm>
          <a:off x="0" y="782320"/>
          <a:ext cx="9143999" cy="5454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58027" y="634664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2009 y 2014.</a:t>
            </a:r>
          </a:p>
          <a:p>
            <a:r>
              <a:rPr lang="es-MX" dirty="0"/>
              <a:t>* Ver apartado 1 sobre limitaciones de la ENADID para el cálculo de tasas de fecundidad.</a:t>
            </a:r>
          </a:p>
        </p:txBody>
      </p:sp>
      <p:sp>
        <p:nvSpPr>
          <p:cNvPr id="5" name="6 CuadroTexto"/>
          <p:cNvSpPr txBox="1"/>
          <p:nvPr/>
        </p:nvSpPr>
        <p:spPr>
          <a:xfrm>
            <a:off x="3635896" y="6101551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1000" dirty="0">
              <a:latin typeface="Soberana Sans" pitchFamily="50" charset="0"/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2290056" y="58788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V="1">
            <a:off x="4097762" y="58788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63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380456" y="247456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solidFill>
                  <a:prstClr val="black"/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Gráfica 4.3. </a:t>
            </a:r>
            <a:r>
              <a:rPr lang="es-MX" b="0" dirty="0"/>
              <a:t>Porcentaje de mujeres en edad fértil embarazadas </a:t>
            </a:r>
            <a:br>
              <a:rPr lang="es-MX" b="0" dirty="0"/>
            </a:br>
            <a:r>
              <a:rPr lang="es-MX" b="0" dirty="0"/>
              <a:t>en el momento de la encuesta que planearon el embarazo por entidad federativa, 2009 y 2014</a:t>
            </a:r>
          </a:p>
        </p:txBody>
      </p:sp>
      <p:graphicFrame>
        <p:nvGraphicFramePr>
          <p:cNvPr id="13" name="12 Gráfico"/>
          <p:cNvGraphicFramePr/>
          <p:nvPr>
            <p:extLst>
              <p:ext uri="{D42A27DB-BD31-4B8C-83A1-F6EECF244321}">
                <p14:modId xmlns:p14="http://schemas.microsoft.com/office/powerpoint/2010/main" val="1718405565"/>
              </p:ext>
            </p:extLst>
          </p:nvPr>
        </p:nvGraphicFramePr>
        <p:xfrm>
          <a:off x="0" y="1034143"/>
          <a:ext cx="9144000" cy="5197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73222" y="6344776"/>
            <a:ext cx="84013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2009 y 2014.</a:t>
            </a:r>
          </a:p>
        </p:txBody>
      </p:sp>
      <p:sp>
        <p:nvSpPr>
          <p:cNvPr id="5" name="6 CuadroTexto"/>
          <p:cNvSpPr txBox="1"/>
          <p:nvPr/>
        </p:nvSpPr>
        <p:spPr>
          <a:xfrm>
            <a:off x="3743908" y="6110664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1000" dirty="0">
              <a:latin typeface="Soberana Sans" pitchFamily="50" charset="0"/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7772604" y="58788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V="1">
            <a:off x="4139952" y="58788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92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467544" y="177472"/>
            <a:ext cx="84249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solidFill>
                  <a:prstClr val="black"/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Gráfica 4.4. </a:t>
            </a:r>
            <a:r>
              <a:rPr lang="es-MX" b="0" dirty="0"/>
              <a:t>Porcentaje de mujeres en edad fértil embarazadas </a:t>
            </a:r>
            <a:br>
              <a:rPr lang="es-MX" b="0" dirty="0"/>
            </a:br>
            <a:r>
              <a:rPr lang="es-MX" b="0" dirty="0"/>
              <a:t>en el momento de la encuesta que no desearon y no planearon </a:t>
            </a:r>
            <a:br>
              <a:rPr lang="es-MX" b="0" dirty="0"/>
            </a:br>
            <a:r>
              <a:rPr lang="es-MX" b="0" dirty="0"/>
              <a:t>el embarazo por entidad federativa, 2009 y 2014</a:t>
            </a:r>
          </a:p>
        </p:txBody>
      </p:sp>
      <p:graphicFrame>
        <p:nvGraphicFramePr>
          <p:cNvPr id="13" name="12 Gráfico"/>
          <p:cNvGraphicFramePr/>
          <p:nvPr>
            <p:extLst>
              <p:ext uri="{D42A27DB-BD31-4B8C-83A1-F6EECF244321}">
                <p14:modId xmlns:p14="http://schemas.microsoft.com/office/powerpoint/2010/main" val="2265915868"/>
              </p:ext>
            </p:extLst>
          </p:nvPr>
        </p:nvGraphicFramePr>
        <p:xfrm>
          <a:off x="0" y="1033670"/>
          <a:ext cx="9144000" cy="5071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83163" y="6373648"/>
            <a:ext cx="8496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2009 y 2014.</a:t>
            </a:r>
          </a:p>
        </p:txBody>
      </p:sp>
      <p:sp>
        <p:nvSpPr>
          <p:cNvPr id="5" name="6 CuadroTexto"/>
          <p:cNvSpPr txBox="1"/>
          <p:nvPr/>
        </p:nvSpPr>
        <p:spPr>
          <a:xfrm>
            <a:off x="3635896" y="6121327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1000" dirty="0">
              <a:latin typeface="Soberana Sans" pitchFamily="50" charset="0"/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1507908" y="58788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V="1">
            <a:off x="5148064" y="58788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934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467544" y="186803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solidFill>
                  <a:prstClr val="black"/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Gráfica 4.5. </a:t>
            </a:r>
            <a:r>
              <a:rPr lang="es-MX" b="0" dirty="0"/>
              <a:t>Porcentaje de mujeres en edad fértil </a:t>
            </a:r>
            <a:br>
              <a:rPr lang="es-MX" b="0" dirty="0"/>
            </a:br>
            <a:r>
              <a:rPr lang="es-MX" b="0" dirty="0"/>
              <a:t>que planearon el último hijo nacido vivo, 2014 </a:t>
            </a:r>
          </a:p>
        </p:txBody>
      </p:sp>
      <p:graphicFrame>
        <p:nvGraphicFramePr>
          <p:cNvPr id="13" name="12 Gráfico"/>
          <p:cNvGraphicFramePr/>
          <p:nvPr>
            <p:extLst>
              <p:ext uri="{D42A27DB-BD31-4B8C-83A1-F6EECF244321}">
                <p14:modId xmlns:p14="http://schemas.microsoft.com/office/powerpoint/2010/main" val="3527077228"/>
              </p:ext>
            </p:extLst>
          </p:nvPr>
        </p:nvGraphicFramePr>
        <p:xfrm>
          <a:off x="0" y="833134"/>
          <a:ext cx="9050867" cy="51889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73223" y="6373648"/>
            <a:ext cx="8496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5" name="6 CuadroTexto"/>
          <p:cNvSpPr txBox="1"/>
          <p:nvPr/>
        </p:nvSpPr>
        <p:spPr>
          <a:xfrm>
            <a:off x="3635896" y="6102589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1000" dirty="0">
              <a:latin typeface="Soberana Sans" pitchFamily="50" charset="0"/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5148064" y="5822042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V="1">
            <a:off x="6444208" y="58212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31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467544" y="223510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1400" b="1">
                <a:solidFill>
                  <a:prstClr val="black"/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Gráfica 4.6. </a:t>
            </a:r>
            <a:r>
              <a:rPr lang="es-MX" b="0" dirty="0"/>
              <a:t>Porcentaje de mujeres en edad fértil que no planearon</a:t>
            </a:r>
            <a:br>
              <a:rPr lang="es-MX" b="0" dirty="0"/>
            </a:br>
            <a:r>
              <a:rPr lang="es-MX" b="0" dirty="0"/>
              <a:t> y no desearon el último hijo nacido vivo, 2014 </a:t>
            </a:r>
          </a:p>
        </p:txBody>
      </p:sp>
      <p:graphicFrame>
        <p:nvGraphicFramePr>
          <p:cNvPr id="13" name="12 Gráfico"/>
          <p:cNvGraphicFramePr/>
          <p:nvPr>
            <p:extLst>
              <p:ext uri="{D42A27DB-BD31-4B8C-83A1-F6EECF244321}">
                <p14:modId xmlns:p14="http://schemas.microsoft.com/office/powerpoint/2010/main" val="1177175033"/>
              </p:ext>
            </p:extLst>
          </p:nvPr>
        </p:nvGraphicFramePr>
        <p:xfrm>
          <a:off x="-508" y="905069"/>
          <a:ext cx="9144508" cy="5199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83161" y="6338148"/>
            <a:ext cx="84351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5" name="6 CuadroTexto"/>
          <p:cNvSpPr txBox="1"/>
          <p:nvPr/>
        </p:nvSpPr>
        <p:spPr>
          <a:xfrm>
            <a:off x="3677029" y="6119718"/>
            <a:ext cx="18722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800" dirty="0">
              <a:latin typeface="Soberana Sans" pitchFamily="50" charset="0"/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2843808" y="5846367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V="1">
            <a:off x="4139952" y="5846367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57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SSyR">
      <a:dk1>
        <a:sysClr val="windowText" lastClr="000000"/>
      </a:dk1>
      <a:lt1>
        <a:srgbClr val="FFFFFF"/>
      </a:lt1>
      <a:dk2>
        <a:srgbClr val="FFFFFF"/>
      </a:dk2>
      <a:lt2>
        <a:srgbClr val="FFFFFF"/>
      </a:lt2>
      <a:accent1>
        <a:srgbClr val="762EA4"/>
      </a:accent1>
      <a:accent2>
        <a:srgbClr val="009A48"/>
      </a:accent2>
      <a:accent3>
        <a:srgbClr val="D7023A"/>
      </a:accent3>
      <a:accent4>
        <a:srgbClr val="0085CF"/>
      </a:accent4>
      <a:accent5>
        <a:srgbClr val="E61998"/>
      </a:accent5>
      <a:accent6>
        <a:srgbClr val="006578"/>
      </a:accent6>
      <a:hlink>
        <a:srgbClr val="0000FF"/>
      </a:hlink>
      <a:folHlink>
        <a:srgbClr val="800080"/>
      </a:folHlink>
    </a:clrScheme>
    <a:fontScheme name="Soberana Sans">
      <a:majorFont>
        <a:latin typeface="Soberana Sans"/>
        <a:ea typeface=""/>
        <a:cs typeface=""/>
      </a:majorFont>
      <a:minorFont>
        <a:latin typeface="Soberan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251</Words>
  <Application>Microsoft Office PowerPoint</Application>
  <PresentationFormat>Presentación en pantalla (4:3)</PresentationFormat>
  <Paragraphs>35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Fecundidad</vt:lpstr>
      <vt:lpstr>Presentación de PowerPoint</vt:lpstr>
      <vt:lpstr>Gráfica 4.2. Tasa global de fecundidad por entidad federativa, 2007 y 2012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Méndoza Aguilar Dalila</dc:creator>
  <cp:lastModifiedBy>Ramirez Fragoso Mitzi</cp:lastModifiedBy>
  <cp:revision>49</cp:revision>
  <dcterms:created xsi:type="dcterms:W3CDTF">2016-06-10T14:34:17Z</dcterms:created>
  <dcterms:modified xsi:type="dcterms:W3CDTF">2017-04-28T17:50:29Z</dcterms:modified>
</cp:coreProperties>
</file>