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drawings/drawing1.xml" ContentType="application/vnd.openxmlformats-officedocument.drawingml.chartshapes+xml"/>
  <Override PartName="/ppt/charts/chart11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notesSlides/notesSlide4.xml" ContentType="application/vnd.openxmlformats-officedocument.presentationml.notesSlid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drawings/drawing3.xml" ContentType="application/vnd.openxmlformats-officedocument.drawingml.chartshapes+xml"/>
  <Override PartName="/ppt/charts/chart17.xml" ContentType="application/vnd.openxmlformats-officedocument.drawingml.chart+xml"/>
  <Override PartName="/ppt/drawings/drawing4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notesSlides/notesSlide6.xml" ContentType="application/vnd.openxmlformats-officedocument.presentationml.notesSlide+xml"/>
  <Override PartName="/ppt/charts/chart20.xml" ContentType="application/vnd.openxmlformats-officedocument.drawingml.chart+xml"/>
  <Override PartName="/ppt/drawings/drawing5.xml" ContentType="application/vnd.openxmlformats-officedocument.drawingml.chartshapes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notesSlides/notesSlide7.xml" ContentType="application/vnd.openxmlformats-officedocument.presentationml.notesSlide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drawings/drawing6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2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325" r:id="rId2"/>
    <p:sldId id="257" r:id="rId3"/>
    <p:sldId id="319" r:id="rId4"/>
    <p:sldId id="259" r:id="rId5"/>
    <p:sldId id="321" r:id="rId6"/>
    <p:sldId id="322" r:id="rId7"/>
    <p:sldId id="261" r:id="rId8"/>
    <p:sldId id="262" r:id="rId9"/>
    <p:sldId id="263" r:id="rId10"/>
    <p:sldId id="267" r:id="rId11"/>
    <p:sldId id="271" r:id="rId12"/>
    <p:sldId id="323" r:id="rId13"/>
    <p:sldId id="302" r:id="rId14"/>
    <p:sldId id="275" r:id="rId15"/>
    <p:sldId id="305" r:id="rId16"/>
    <p:sldId id="306" r:id="rId17"/>
    <p:sldId id="307" r:id="rId18"/>
    <p:sldId id="324" r:id="rId19"/>
    <p:sldId id="309" r:id="rId20"/>
    <p:sldId id="310" r:id="rId21"/>
    <p:sldId id="311" r:id="rId22"/>
    <p:sldId id="312" r:id="rId23"/>
    <p:sldId id="313" r:id="rId24"/>
    <p:sldId id="314" r:id="rId25"/>
    <p:sldId id="315" r:id="rId26"/>
    <p:sldId id="316" r:id="rId2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ONAPO Servicio Social 14" initials="CSS1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9A9600"/>
    <a:srgbClr val="DADF0B"/>
    <a:srgbClr val="C9C400"/>
    <a:srgbClr val="3CB6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80" autoAdjust="0"/>
    <p:restoredTop sz="94660"/>
  </p:normalViewPr>
  <p:slideViewPr>
    <p:cSldViewPr>
      <p:cViewPr>
        <p:scale>
          <a:sx n="114" d="100"/>
          <a:sy n="114" d="100"/>
        </p:scale>
        <p:origin x="-1566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1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8330695496493097E-2"/>
          <c:y val="5.8557849218130391E-2"/>
          <c:w val="0.93576715519769205"/>
          <c:h val="0.881514342893897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Funcional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Pt>
            <c:idx val="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B93D-4762-BBC3-A2AF8B6FBD55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B93D-4762-BBC3-A2AF8B6FBD55}"/>
              </c:ext>
            </c:extLst>
          </c:dPt>
          <c:dPt>
            <c:idx val="1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B93D-4762-BBC3-A2AF8B6FBD55}"/>
              </c:ext>
            </c:extLst>
          </c:dPt>
          <c:dPt>
            <c:idx val="2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B93D-4762-BBC3-A2AF8B6FBD55}"/>
              </c:ext>
            </c:extLst>
          </c:dPt>
          <c:dPt>
            <c:idx val="3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B93D-4762-BBC3-A2AF8B6FBD5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Hoja1!$A$2:$A$34</c:f>
              <c:strCache>
                <c:ptCount val="33"/>
                <c:pt idx="0">
                  <c:v>CS</c:v>
                </c:pt>
                <c:pt idx="1">
                  <c:v>OX</c:v>
                </c:pt>
                <c:pt idx="2">
                  <c:v>GR</c:v>
                </c:pt>
                <c:pt idx="3">
                  <c:v>MI</c:v>
                </c:pt>
                <c:pt idx="4">
                  <c:v>PU</c:v>
                </c:pt>
                <c:pt idx="5">
                  <c:v>YU</c:v>
                </c:pt>
                <c:pt idx="6">
                  <c:v>VZ</c:v>
                </c:pt>
                <c:pt idx="7">
                  <c:v>HG</c:v>
                </c:pt>
                <c:pt idx="8">
                  <c:v>GT</c:v>
                </c:pt>
                <c:pt idx="9">
                  <c:v>CP</c:v>
                </c:pt>
                <c:pt idx="10">
                  <c:v>ZT</c:v>
                </c:pt>
                <c:pt idx="11">
                  <c:v>RM</c:v>
                </c:pt>
                <c:pt idx="12">
                  <c:v>QT</c:v>
                </c:pt>
                <c:pt idx="13">
                  <c:v>SL</c:v>
                </c:pt>
                <c:pt idx="14">
                  <c:v>JL</c:v>
                </c:pt>
                <c:pt idx="15">
                  <c:v>QR</c:v>
                </c:pt>
                <c:pt idx="16">
                  <c:v>TB</c:v>
                </c:pt>
                <c:pt idx="17">
                  <c:v>TM</c:v>
                </c:pt>
                <c:pt idx="18">
                  <c:v>CH</c:v>
                </c:pt>
                <c:pt idx="19">
                  <c:v>AG</c:v>
                </c:pt>
                <c:pt idx="20">
                  <c:v>TX</c:v>
                </c:pt>
                <c:pt idx="21">
                  <c:v>NY</c:v>
                </c:pt>
                <c:pt idx="22">
                  <c:v>NL</c:v>
                </c:pt>
                <c:pt idx="23">
                  <c:v>BC</c:v>
                </c:pt>
                <c:pt idx="24">
                  <c:v>DG</c:v>
                </c:pt>
                <c:pt idx="25">
                  <c:v>CL</c:v>
                </c:pt>
                <c:pt idx="26">
                  <c:v>SI</c:v>
                </c:pt>
                <c:pt idx="27">
                  <c:v>MO</c:v>
                </c:pt>
                <c:pt idx="28">
                  <c:v>CO</c:v>
                </c:pt>
                <c:pt idx="29">
                  <c:v>MX</c:v>
                </c:pt>
                <c:pt idx="30">
                  <c:v>SO</c:v>
                </c:pt>
                <c:pt idx="31">
                  <c:v>BS</c:v>
                </c:pt>
                <c:pt idx="32">
                  <c:v>CM</c:v>
                </c:pt>
              </c:strCache>
            </c:strRef>
          </c:cat>
          <c:val>
            <c:numRef>
              <c:f>Hoja1!$B$2:$B$34</c:f>
              <c:numCache>
                <c:formatCode>0.0</c:formatCode>
                <c:ptCount val="33"/>
                <c:pt idx="0">
                  <c:v>80.2</c:v>
                </c:pt>
                <c:pt idx="1">
                  <c:v>88.1</c:v>
                </c:pt>
                <c:pt idx="2">
                  <c:v>92.100000000000009</c:v>
                </c:pt>
                <c:pt idx="3">
                  <c:v>92.800000000000011</c:v>
                </c:pt>
                <c:pt idx="4">
                  <c:v>92.9</c:v>
                </c:pt>
                <c:pt idx="5">
                  <c:v>93.2</c:v>
                </c:pt>
                <c:pt idx="6">
                  <c:v>93.7</c:v>
                </c:pt>
                <c:pt idx="7">
                  <c:v>94</c:v>
                </c:pt>
                <c:pt idx="8">
                  <c:v>94.2</c:v>
                </c:pt>
                <c:pt idx="9">
                  <c:v>94.6</c:v>
                </c:pt>
                <c:pt idx="10">
                  <c:v>94.6</c:v>
                </c:pt>
                <c:pt idx="11">
                  <c:v>94.8</c:v>
                </c:pt>
                <c:pt idx="12">
                  <c:v>94.8</c:v>
                </c:pt>
                <c:pt idx="13">
                  <c:v>95.1</c:v>
                </c:pt>
                <c:pt idx="14">
                  <c:v>95.4</c:v>
                </c:pt>
                <c:pt idx="15">
                  <c:v>95.4</c:v>
                </c:pt>
                <c:pt idx="16">
                  <c:v>95.8</c:v>
                </c:pt>
                <c:pt idx="17">
                  <c:v>95.9</c:v>
                </c:pt>
                <c:pt idx="18">
                  <c:v>96</c:v>
                </c:pt>
                <c:pt idx="19">
                  <c:v>96.2</c:v>
                </c:pt>
                <c:pt idx="20">
                  <c:v>96.2</c:v>
                </c:pt>
                <c:pt idx="21">
                  <c:v>96.9</c:v>
                </c:pt>
                <c:pt idx="22">
                  <c:v>96.9</c:v>
                </c:pt>
                <c:pt idx="23">
                  <c:v>97</c:v>
                </c:pt>
                <c:pt idx="24">
                  <c:v>97</c:v>
                </c:pt>
                <c:pt idx="25">
                  <c:v>97</c:v>
                </c:pt>
                <c:pt idx="26">
                  <c:v>97.1</c:v>
                </c:pt>
                <c:pt idx="27">
                  <c:v>97.2</c:v>
                </c:pt>
                <c:pt idx="28">
                  <c:v>97.3</c:v>
                </c:pt>
                <c:pt idx="29">
                  <c:v>97.4</c:v>
                </c:pt>
                <c:pt idx="30">
                  <c:v>97.4</c:v>
                </c:pt>
                <c:pt idx="31">
                  <c:v>97.5</c:v>
                </c:pt>
                <c:pt idx="32">
                  <c:v>97.7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B93D-4762-BBC3-A2AF8B6FBD55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Existencia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Pt>
            <c:idx val="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B93D-4762-BBC3-A2AF8B6FBD55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93D-4762-BBC3-A2AF8B6FBD55}"/>
              </c:ext>
            </c:extLst>
          </c:dPt>
          <c:dPt>
            <c:idx val="1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B93D-4762-BBC3-A2AF8B6FBD55}"/>
              </c:ext>
            </c:extLst>
          </c:dPt>
          <c:dPt>
            <c:idx val="2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B93D-4762-BBC3-A2AF8B6FBD55}"/>
              </c:ext>
            </c:extLst>
          </c:dPt>
          <c:dPt>
            <c:idx val="3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C-B93D-4762-BBC3-A2AF8B6FBD5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Hoja1!$A$2:$A$34</c:f>
              <c:strCache>
                <c:ptCount val="33"/>
                <c:pt idx="0">
                  <c:v>CS</c:v>
                </c:pt>
                <c:pt idx="1">
                  <c:v>OX</c:v>
                </c:pt>
                <c:pt idx="2">
                  <c:v>GR</c:v>
                </c:pt>
                <c:pt idx="3">
                  <c:v>MI</c:v>
                </c:pt>
                <c:pt idx="4">
                  <c:v>PU</c:v>
                </c:pt>
                <c:pt idx="5">
                  <c:v>YU</c:v>
                </c:pt>
                <c:pt idx="6">
                  <c:v>VZ</c:v>
                </c:pt>
                <c:pt idx="7">
                  <c:v>HG</c:v>
                </c:pt>
                <c:pt idx="8">
                  <c:v>GT</c:v>
                </c:pt>
                <c:pt idx="9">
                  <c:v>CP</c:v>
                </c:pt>
                <c:pt idx="10">
                  <c:v>ZT</c:v>
                </c:pt>
                <c:pt idx="11">
                  <c:v>RM</c:v>
                </c:pt>
                <c:pt idx="12">
                  <c:v>QT</c:v>
                </c:pt>
                <c:pt idx="13">
                  <c:v>SL</c:v>
                </c:pt>
                <c:pt idx="14">
                  <c:v>JL</c:v>
                </c:pt>
                <c:pt idx="15">
                  <c:v>QR</c:v>
                </c:pt>
                <c:pt idx="16">
                  <c:v>TB</c:v>
                </c:pt>
                <c:pt idx="17">
                  <c:v>TM</c:v>
                </c:pt>
                <c:pt idx="18">
                  <c:v>CH</c:v>
                </c:pt>
                <c:pt idx="19">
                  <c:v>AG</c:v>
                </c:pt>
                <c:pt idx="20">
                  <c:v>TX</c:v>
                </c:pt>
                <c:pt idx="21">
                  <c:v>NY</c:v>
                </c:pt>
                <c:pt idx="22">
                  <c:v>NL</c:v>
                </c:pt>
                <c:pt idx="23">
                  <c:v>BC</c:v>
                </c:pt>
                <c:pt idx="24">
                  <c:v>DG</c:v>
                </c:pt>
                <c:pt idx="25">
                  <c:v>CL</c:v>
                </c:pt>
                <c:pt idx="26">
                  <c:v>SI</c:v>
                </c:pt>
                <c:pt idx="27">
                  <c:v>MO</c:v>
                </c:pt>
                <c:pt idx="28">
                  <c:v>CO</c:v>
                </c:pt>
                <c:pt idx="29">
                  <c:v>MX</c:v>
                </c:pt>
                <c:pt idx="30">
                  <c:v>SO</c:v>
                </c:pt>
                <c:pt idx="31">
                  <c:v>BS</c:v>
                </c:pt>
                <c:pt idx="32">
                  <c:v>CM</c:v>
                </c:pt>
              </c:strCache>
            </c:strRef>
          </c:cat>
          <c:val>
            <c:numRef>
              <c:f>Hoja1!$C$2:$C$34</c:f>
              <c:numCache>
                <c:formatCode>0.0</c:formatCode>
                <c:ptCount val="33"/>
                <c:pt idx="0">
                  <c:v>90</c:v>
                </c:pt>
                <c:pt idx="1">
                  <c:v>95.6</c:v>
                </c:pt>
                <c:pt idx="2">
                  <c:v>97.3</c:v>
                </c:pt>
                <c:pt idx="3">
                  <c:v>98.4</c:v>
                </c:pt>
                <c:pt idx="4">
                  <c:v>98.7</c:v>
                </c:pt>
                <c:pt idx="5">
                  <c:v>99</c:v>
                </c:pt>
                <c:pt idx="6">
                  <c:v>99</c:v>
                </c:pt>
                <c:pt idx="7">
                  <c:v>98.5</c:v>
                </c:pt>
                <c:pt idx="8">
                  <c:v>98.9</c:v>
                </c:pt>
                <c:pt idx="9">
                  <c:v>98.9</c:v>
                </c:pt>
                <c:pt idx="10">
                  <c:v>99.4</c:v>
                </c:pt>
                <c:pt idx="11">
                  <c:v>98.7</c:v>
                </c:pt>
                <c:pt idx="12">
                  <c:v>98.8</c:v>
                </c:pt>
                <c:pt idx="13">
                  <c:v>99.2</c:v>
                </c:pt>
                <c:pt idx="14">
                  <c:v>99.2</c:v>
                </c:pt>
                <c:pt idx="15">
                  <c:v>99.4</c:v>
                </c:pt>
                <c:pt idx="16">
                  <c:v>99.2</c:v>
                </c:pt>
                <c:pt idx="17">
                  <c:v>99.1</c:v>
                </c:pt>
                <c:pt idx="18">
                  <c:v>98.6</c:v>
                </c:pt>
                <c:pt idx="19">
                  <c:v>99</c:v>
                </c:pt>
                <c:pt idx="20">
                  <c:v>99.7</c:v>
                </c:pt>
                <c:pt idx="21">
                  <c:v>99.1</c:v>
                </c:pt>
                <c:pt idx="22">
                  <c:v>99.1</c:v>
                </c:pt>
                <c:pt idx="23">
                  <c:v>99.4</c:v>
                </c:pt>
                <c:pt idx="24">
                  <c:v>99.4</c:v>
                </c:pt>
                <c:pt idx="25">
                  <c:v>99.7</c:v>
                </c:pt>
                <c:pt idx="26">
                  <c:v>99.6</c:v>
                </c:pt>
                <c:pt idx="27">
                  <c:v>99.7</c:v>
                </c:pt>
                <c:pt idx="28">
                  <c:v>99.5</c:v>
                </c:pt>
                <c:pt idx="29">
                  <c:v>99.7</c:v>
                </c:pt>
                <c:pt idx="30">
                  <c:v>99.7</c:v>
                </c:pt>
                <c:pt idx="31">
                  <c:v>99.4</c:v>
                </c:pt>
                <c:pt idx="32">
                  <c:v>99.5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9-B93D-4762-BBC3-A2AF8B6FBD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"/>
        <c:axId val="134590464"/>
        <c:axId val="83488704"/>
      </c:barChart>
      <c:catAx>
        <c:axId val="1345904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3488704"/>
        <c:crosses val="autoZero"/>
        <c:auto val="1"/>
        <c:lblAlgn val="ctr"/>
        <c:lblOffset val="100"/>
        <c:noMultiLvlLbl val="0"/>
      </c:catAx>
      <c:valAx>
        <c:axId val="83488704"/>
        <c:scaling>
          <c:orientation val="minMax"/>
          <c:max val="10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crossAx val="134590464"/>
        <c:crosses val="autoZero"/>
        <c:crossBetween val="between"/>
      </c:valAx>
      <c:spPr>
        <a:ln>
          <a:solidFill>
            <a:schemeClr val="bg1">
              <a:lumMod val="50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80580566491688543"/>
          <c:y val="5.9262487152797905E-4"/>
          <c:w val="0.18125284339457567"/>
          <c:h val="6.779720996746109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Soberana Sans" pitchFamily="50" charset="0"/>
        </a:defRPr>
      </a:pPr>
      <a:endParaRPr lang="es-MX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768700787401582E-2"/>
          <c:y val="5.2720964878438199E-2"/>
          <c:w val="0.93188309273840775"/>
          <c:h val="0.886021521539075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00F2-4C58-80C3-401618A3688D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00F2-4C58-80C3-401618A3688D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00F2-4C58-80C3-401618A3688D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00F2-4C58-80C3-401618A3688D}"/>
              </c:ext>
            </c:extLst>
          </c:dPt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00F2-4C58-80C3-401618A3688D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00F2-4C58-80C3-401618A3688D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00F2-4C58-80C3-401618A3688D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00F2-4C58-80C3-401618A3688D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00F2-4C58-80C3-401618A3688D}"/>
              </c:ext>
            </c:extLst>
          </c:dPt>
          <c:dPt>
            <c:idx val="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00F2-4C58-80C3-401618A3688D}"/>
              </c:ext>
            </c:extLst>
          </c:dPt>
          <c:dPt>
            <c:idx val="1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00F2-4C58-80C3-401618A3688D}"/>
              </c:ext>
            </c:extLst>
          </c:dPt>
          <c:dPt>
            <c:idx val="1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00F2-4C58-80C3-401618A3688D}"/>
              </c:ext>
            </c:extLst>
          </c:dPt>
          <c:dPt>
            <c:idx val="1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C-00F2-4C58-80C3-401618A3688D}"/>
              </c:ext>
            </c:extLst>
          </c:dPt>
          <c:dPt>
            <c:idx val="1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00F2-4C58-80C3-401618A3688D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00F2-4C58-80C3-401618A3688D}"/>
              </c:ext>
            </c:extLst>
          </c:dPt>
          <c:dPt>
            <c:idx val="1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0-00F2-4C58-80C3-401618A3688D}"/>
              </c:ext>
            </c:extLst>
          </c:dPt>
          <c:dPt>
            <c:idx val="1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1-00F2-4C58-80C3-401618A3688D}"/>
              </c:ext>
            </c:extLst>
          </c:dPt>
          <c:dPt>
            <c:idx val="1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2-00F2-4C58-80C3-401618A3688D}"/>
              </c:ext>
            </c:extLst>
          </c:dPt>
          <c:dPt>
            <c:idx val="1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3-00F2-4C58-80C3-401618A3688D}"/>
              </c:ext>
            </c:extLst>
          </c:dPt>
          <c:dPt>
            <c:idx val="1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4-00F2-4C58-80C3-401618A3688D}"/>
              </c:ext>
            </c:extLst>
          </c:dPt>
          <c:dPt>
            <c:idx val="2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5-00F2-4C58-80C3-401618A3688D}"/>
              </c:ext>
            </c:extLst>
          </c:dPt>
          <c:dPt>
            <c:idx val="2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6-00F2-4C58-80C3-401618A3688D}"/>
              </c:ext>
            </c:extLst>
          </c:dPt>
          <c:dPt>
            <c:idx val="2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7-00F2-4C58-80C3-401618A3688D}"/>
              </c:ext>
            </c:extLst>
          </c:dPt>
          <c:dPt>
            <c:idx val="2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8-00F2-4C58-80C3-401618A3688D}"/>
              </c:ext>
            </c:extLst>
          </c:dPt>
          <c:dPt>
            <c:idx val="2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9-00F2-4C58-80C3-401618A3688D}"/>
              </c:ext>
            </c:extLst>
          </c:dPt>
          <c:dPt>
            <c:idx val="2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A-00F2-4C58-80C3-401618A3688D}"/>
              </c:ext>
            </c:extLst>
          </c:dPt>
          <c:dPt>
            <c:idx val="2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B-00F2-4C58-80C3-401618A3688D}"/>
              </c:ext>
            </c:extLst>
          </c:dPt>
          <c:dPt>
            <c:idx val="2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C-00F2-4C58-80C3-401618A3688D}"/>
              </c:ext>
            </c:extLst>
          </c:dPt>
          <c:dPt>
            <c:idx val="2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D-00F2-4C58-80C3-401618A3688D}"/>
              </c:ext>
            </c:extLst>
          </c:dPt>
          <c:dPt>
            <c:idx val="2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E-00F2-4C58-80C3-401618A3688D}"/>
              </c:ext>
            </c:extLst>
          </c:dPt>
          <c:dPt>
            <c:idx val="3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F-00F2-4C58-80C3-401618A3688D}"/>
              </c:ext>
            </c:extLst>
          </c:dPt>
          <c:dPt>
            <c:idx val="3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0-00F2-4C58-80C3-401618A3688D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Hoja1!$A$2:$A$34</c:f>
              <c:strCache>
                <c:ptCount val="33"/>
                <c:pt idx="0">
                  <c:v>CS</c:v>
                </c:pt>
                <c:pt idx="1">
                  <c:v>GT</c:v>
                </c:pt>
                <c:pt idx="2">
                  <c:v>OX</c:v>
                </c:pt>
                <c:pt idx="3">
                  <c:v>TB</c:v>
                </c:pt>
                <c:pt idx="4">
                  <c:v>YU</c:v>
                </c:pt>
                <c:pt idx="5">
                  <c:v>MI</c:v>
                </c:pt>
                <c:pt idx="6">
                  <c:v>JL</c:v>
                </c:pt>
                <c:pt idx="7">
                  <c:v>ZT</c:v>
                </c:pt>
                <c:pt idx="8">
                  <c:v>CP</c:v>
                </c:pt>
                <c:pt idx="9">
                  <c:v>GR</c:v>
                </c:pt>
                <c:pt idx="10">
                  <c:v>AG</c:v>
                </c:pt>
                <c:pt idx="11">
                  <c:v>VZ</c:v>
                </c:pt>
                <c:pt idx="12">
                  <c:v>NL</c:v>
                </c:pt>
                <c:pt idx="13">
                  <c:v>SL</c:v>
                </c:pt>
                <c:pt idx="14">
                  <c:v>QR</c:v>
                </c:pt>
                <c:pt idx="15">
                  <c:v>RM</c:v>
                </c:pt>
                <c:pt idx="16">
                  <c:v>CO</c:v>
                </c:pt>
                <c:pt idx="17">
                  <c:v>QT</c:v>
                </c:pt>
                <c:pt idx="18">
                  <c:v>CL</c:v>
                </c:pt>
                <c:pt idx="19">
                  <c:v>TM</c:v>
                </c:pt>
                <c:pt idx="20">
                  <c:v>PU</c:v>
                </c:pt>
                <c:pt idx="21">
                  <c:v>DG</c:v>
                </c:pt>
                <c:pt idx="22">
                  <c:v>SO</c:v>
                </c:pt>
                <c:pt idx="23">
                  <c:v>CH</c:v>
                </c:pt>
                <c:pt idx="24">
                  <c:v>NY</c:v>
                </c:pt>
                <c:pt idx="25">
                  <c:v>TX</c:v>
                </c:pt>
                <c:pt idx="26">
                  <c:v>BS</c:v>
                </c:pt>
                <c:pt idx="27">
                  <c:v>HG</c:v>
                </c:pt>
                <c:pt idx="28">
                  <c:v>MO</c:v>
                </c:pt>
                <c:pt idx="29">
                  <c:v>BC</c:v>
                </c:pt>
                <c:pt idx="30">
                  <c:v>CM</c:v>
                </c:pt>
                <c:pt idx="31">
                  <c:v>SI</c:v>
                </c:pt>
                <c:pt idx="32">
                  <c:v>MX</c:v>
                </c:pt>
              </c:strCache>
            </c:strRef>
          </c:cat>
          <c:val>
            <c:numRef>
              <c:f>Hoja1!$B$2:$B$34</c:f>
              <c:numCache>
                <c:formatCode>0.0</c:formatCode>
                <c:ptCount val="33"/>
                <c:pt idx="0">
                  <c:v>59.20000000000001</c:v>
                </c:pt>
                <c:pt idx="1">
                  <c:v>63.6</c:v>
                </c:pt>
                <c:pt idx="2">
                  <c:v>65.7</c:v>
                </c:pt>
                <c:pt idx="3">
                  <c:v>65.5</c:v>
                </c:pt>
                <c:pt idx="4">
                  <c:v>63.3</c:v>
                </c:pt>
                <c:pt idx="5">
                  <c:v>62.3</c:v>
                </c:pt>
                <c:pt idx="6">
                  <c:v>67.100000000000009</c:v>
                </c:pt>
                <c:pt idx="7">
                  <c:v>68.100000000000009</c:v>
                </c:pt>
                <c:pt idx="8">
                  <c:v>70.400000000000006</c:v>
                </c:pt>
                <c:pt idx="9">
                  <c:v>63.3</c:v>
                </c:pt>
                <c:pt idx="10">
                  <c:v>65.100000000000009</c:v>
                </c:pt>
                <c:pt idx="11">
                  <c:v>73.5</c:v>
                </c:pt>
                <c:pt idx="12">
                  <c:v>75</c:v>
                </c:pt>
                <c:pt idx="13">
                  <c:v>67.800000000000011</c:v>
                </c:pt>
                <c:pt idx="14">
                  <c:v>70.099999999999994</c:v>
                </c:pt>
                <c:pt idx="15">
                  <c:v>71</c:v>
                </c:pt>
                <c:pt idx="16">
                  <c:v>72.3</c:v>
                </c:pt>
                <c:pt idx="17">
                  <c:v>68.2</c:v>
                </c:pt>
                <c:pt idx="18">
                  <c:v>73.5</c:v>
                </c:pt>
                <c:pt idx="19">
                  <c:v>71.7</c:v>
                </c:pt>
                <c:pt idx="20">
                  <c:v>66.8</c:v>
                </c:pt>
                <c:pt idx="21">
                  <c:v>70.599999999999994</c:v>
                </c:pt>
                <c:pt idx="22">
                  <c:v>76.400000000000006</c:v>
                </c:pt>
                <c:pt idx="23">
                  <c:v>75.8</c:v>
                </c:pt>
                <c:pt idx="24">
                  <c:v>76.599999999999994</c:v>
                </c:pt>
                <c:pt idx="25">
                  <c:v>65.400000000000006</c:v>
                </c:pt>
                <c:pt idx="26">
                  <c:v>74.099999999999994</c:v>
                </c:pt>
                <c:pt idx="27">
                  <c:v>70.400000000000006</c:v>
                </c:pt>
                <c:pt idx="28">
                  <c:v>72.2</c:v>
                </c:pt>
                <c:pt idx="29">
                  <c:v>77.100000000000009</c:v>
                </c:pt>
                <c:pt idx="30">
                  <c:v>78</c:v>
                </c:pt>
                <c:pt idx="31">
                  <c:v>78.600000000000009</c:v>
                </c:pt>
                <c:pt idx="32">
                  <c:v>75.5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1-00F2-4C58-80C3-401618A3688D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2-00F2-4C58-80C3-401618A3688D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3-00F2-4C58-80C3-401618A3688D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4-00F2-4C58-80C3-401618A3688D}"/>
              </c:ext>
            </c:extLst>
          </c:dPt>
          <c:dPt>
            <c:idx val="1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5-00F2-4C58-80C3-401618A3688D}"/>
              </c:ext>
            </c:extLst>
          </c:dPt>
          <c:dPt>
            <c:idx val="1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6-00F2-4C58-80C3-401618A3688D}"/>
              </c:ext>
            </c:extLst>
          </c:dPt>
          <c:dPt>
            <c:idx val="1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7-00F2-4C58-80C3-401618A3688D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9-00F2-4C58-80C3-401618A3688D}"/>
              </c:ext>
            </c:extLst>
          </c:dPt>
          <c:dPt>
            <c:idx val="1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A-00F2-4C58-80C3-401618A3688D}"/>
              </c:ext>
            </c:extLst>
          </c:dPt>
          <c:dPt>
            <c:idx val="1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B-00F2-4C58-80C3-401618A3688D}"/>
              </c:ext>
            </c:extLst>
          </c:dPt>
          <c:dPt>
            <c:idx val="1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C-00F2-4C58-80C3-401618A3688D}"/>
              </c:ext>
            </c:extLst>
          </c:dPt>
          <c:dPt>
            <c:idx val="2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D-00F2-4C58-80C3-401618A3688D}"/>
              </c:ext>
            </c:extLst>
          </c:dPt>
          <c:dPt>
            <c:idx val="2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E-00F2-4C58-80C3-401618A3688D}"/>
              </c:ext>
            </c:extLst>
          </c:dPt>
          <c:dPt>
            <c:idx val="2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F-00F2-4C58-80C3-401618A3688D}"/>
              </c:ext>
            </c:extLst>
          </c:dPt>
          <c:dPt>
            <c:idx val="2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0-00F2-4C58-80C3-401618A3688D}"/>
              </c:ext>
            </c:extLst>
          </c:dPt>
          <c:dPt>
            <c:idx val="2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1-00F2-4C58-80C3-401618A3688D}"/>
              </c:ext>
            </c:extLst>
          </c:dPt>
          <c:dPt>
            <c:idx val="2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2-00F2-4C58-80C3-401618A3688D}"/>
              </c:ext>
            </c:extLst>
          </c:dPt>
          <c:dPt>
            <c:idx val="2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3-00F2-4C58-80C3-401618A3688D}"/>
              </c:ext>
            </c:extLst>
          </c:dPt>
          <c:dPt>
            <c:idx val="2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4-00F2-4C58-80C3-401618A3688D}"/>
              </c:ext>
            </c:extLst>
          </c:dPt>
          <c:dPt>
            <c:idx val="2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5-00F2-4C58-80C3-401618A3688D}"/>
              </c:ext>
            </c:extLst>
          </c:dPt>
          <c:dPt>
            <c:idx val="2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6-00F2-4C58-80C3-401618A3688D}"/>
              </c:ext>
            </c:extLst>
          </c:dPt>
          <c:dPt>
            <c:idx val="3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7-00F2-4C58-80C3-401618A3688D}"/>
              </c:ext>
            </c:extLst>
          </c:dPt>
          <c:dPt>
            <c:idx val="3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8-00F2-4C58-80C3-401618A3688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Hoja1!$A$2:$A$34</c:f>
              <c:strCache>
                <c:ptCount val="33"/>
                <c:pt idx="0">
                  <c:v>CS</c:v>
                </c:pt>
                <c:pt idx="1">
                  <c:v>GT</c:v>
                </c:pt>
                <c:pt idx="2">
                  <c:v>OX</c:v>
                </c:pt>
                <c:pt idx="3">
                  <c:v>TB</c:v>
                </c:pt>
                <c:pt idx="4">
                  <c:v>YU</c:v>
                </c:pt>
                <c:pt idx="5">
                  <c:v>MI</c:v>
                </c:pt>
                <c:pt idx="6">
                  <c:v>JL</c:v>
                </c:pt>
                <c:pt idx="7">
                  <c:v>ZT</c:v>
                </c:pt>
                <c:pt idx="8">
                  <c:v>CP</c:v>
                </c:pt>
                <c:pt idx="9">
                  <c:v>GR</c:v>
                </c:pt>
                <c:pt idx="10">
                  <c:v>AG</c:v>
                </c:pt>
                <c:pt idx="11">
                  <c:v>VZ</c:v>
                </c:pt>
                <c:pt idx="12">
                  <c:v>NL</c:v>
                </c:pt>
                <c:pt idx="13">
                  <c:v>SL</c:v>
                </c:pt>
                <c:pt idx="14">
                  <c:v>QR</c:v>
                </c:pt>
                <c:pt idx="15">
                  <c:v>RM</c:v>
                </c:pt>
                <c:pt idx="16">
                  <c:v>CO</c:v>
                </c:pt>
                <c:pt idx="17">
                  <c:v>QT</c:v>
                </c:pt>
                <c:pt idx="18">
                  <c:v>CL</c:v>
                </c:pt>
                <c:pt idx="19">
                  <c:v>TM</c:v>
                </c:pt>
                <c:pt idx="20">
                  <c:v>PU</c:v>
                </c:pt>
                <c:pt idx="21">
                  <c:v>DG</c:v>
                </c:pt>
                <c:pt idx="22">
                  <c:v>SO</c:v>
                </c:pt>
                <c:pt idx="23">
                  <c:v>CH</c:v>
                </c:pt>
                <c:pt idx="24">
                  <c:v>NY</c:v>
                </c:pt>
                <c:pt idx="25">
                  <c:v>TX</c:v>
                </c:pt>
                <c:pt idx="26">
                  <c:v>BS</c:v>
                </c:pt>
                <c:pt idx="27">
                  <c:v>HG</c:v>
                </c:pt>
                <c:pt idx="28">
                  <c:v>MO</c:v>
                </c:pt>
                <c:pt idx="29">
                  <c:v>BC</c:v>
                </c:pt>
                <c:pt idx="30">
                  <c:v>CM</c:v>
                </c:pt>
                <c:pt idx="31">
                  <c:v>SI</c:v>
                </c:pt>
                <c:pt idx="32">
                  <c:v>MX</c:v>
                </c:pt>
              </c:strCache>
            </c:strRef>
          </c:cat>
          <c:val>
            <c:numRef>
              <c:f>Hoja1!$C$2:$C$34</c:f>
              <c:numCache>
                <c:formatCode>0.0</c:formatCode>
                <c:ptCount val="33"/>
                <c:pt idx="0">
                  <c:v>60.500385543996252</c:v>
                </c:pt>
                <c:pt idx="1">
                  <c:v>64.607268464243845</c:v>
                </c:pt>
                <c:pt idx="2">
                  <c:v>65.352550224403231</c:v>
                </c:pt>
                <c:pt idx="3">
                  <c:v>66.131911516070673</c:v>
                </c:pt>
                <c:pt idx="4">
                  <c:v>66.876680135649494</c:v>
                </c:pt>
                <c:pt idx="5">
                  <c:v>67.106347098787538</c:v>
                </c:pt>
                <c:pt idx="6">
                  <c:v>67.408968564318727</c:v>
                </c:pt>
                <c:pt idx="7">
                  <c:v>68.098514799564043</c:v>
                </c:pt>
                <c:pt idx="8">
                  <c:v>68.12645902445017</c:v>
                </c:pt>
                <c:pt idx="9">
                  <c:v>68.241982313437788</c:v>
                </c:pt>
                <c:pt idx="10">
                  <c:v>68.645688698551808</c:v>
                </c:pt>
                <c:pt idx="11">
                  <c:v>68.758383441258076</c:v>
                </c:pt>
                <c:pt idx="12">
                  <c:v>70.275257476846221</c:v>
                </c:pt>
                <c:pt idx="13">
                  <c:v>70.786364328951549</c:v>
                </c:pt>
                <c:pt idx="14">
                  <c:v>71.143775652560677</c:v>
                </c:pt>
                <c:pt idx="15">
                  <c:v>71.264652811567331</c:v>
                </c:pt>
                <c:pt idx="16">
                  <c:v>71.745158604631229</c:v>
                </c:pt>
                <c:pt idx="17">
                  <c:v>71.836519410615153</c:v>
                </c:pt>
                <c:pt idx="18">
                  <c:v>71.895761080707103</c:v>
                </c:pt>
                <c:pt idx="19">
                  <c:v>72.408758846936578</c:v>
                </c:pt>
                <c:pt idx="20">
                  <c:v>72.524142691561906</c:v>
                </c:pt>
                <c:pt idx="21">
                  <c:v>72.837883569567865</c:v>
                </c:pt>
                <c:pt idx="22">
                  <c:v>73.463248243001516</c:v>
                </c:pt>
                <c:pt idx="23">
                  <c:v>73.612669086110202</c:v>
                </c:pt>
                <c:pt idx="24">
                  <c:v>73.897780357685804</c:v>
                </c:pt>
                <c:pt idx="25">
                  <c:v>73.900450667054344</c:v>
                </c:pt>
                <c:pt idx="26">
                  <c:v>73.962184430125703</c:v>
                </c:pt>
                <c:pt idx="27">
                  <c:v>74.35967370013141</c:v>
                </c:pt>
                <c:pt idx="28">
                  <c:v>74.470970206264298</c:v>
                </c:pt>
                <c:pt idx="29">
                  <c:v>74.670913544373363</c:v>
                </c:pt>
                <c:pt idx="30">
                  <c:v>76.272334880964777</c:v>
                </c:pt>
                <c:pt idx="31">
                  <c:v>76.727336649515635</c:v>
                </c:pt>
                <c:pt idx="32">
                  <c:v>76.780695184719093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9-00F2-4C58-80C3-401618A3688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"/>
        <c:axId val="136255488"/>
        <c:axId val="231963968"/>
      </c:barChart>
      <c:catAx>
        <c:axId val="1362554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1963968"/>
        <c:crosses val="autoZero"/>
        <c:auto val="1"/>
        <c:lblAlgn val="ctr"/>
        <c:lblOffset val="100"/>
        <c:noMultiLvlLbl val="0"/>
      </c:catAx>
      <c:valAx>
        <c:axId val="231963968"/>
        <c:scaling>
          <c:orientation val="minMax"/>
          <c:max val="100"/>
        </c:scaling>
        <c:delete val="0"/>
        <c:axPos val="l"/>
        <c:majorGridlines>
          <c:spPr>
            <a:ln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crossAx val="136255488"/>
        <c:crosses val="autoZero"/>
        <c:crossBetween val="between"/>
      </c:valAx>
      <c:spPr>
        <a:noFill/>
        <a:ln w="9525">
          <a:solidFill>
            <a:schemeClr val="bg1">
              <a:lumMod val="65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8297215660542433"/>
          <c:y val="0"/>
          <c:w val="0.16058048993875762"/>
          <c:h val="5.3429624370565233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 baseline="0">
          <a:latin typeface="Soberana Sans" pitchFamily="50" charset="0"/>
        </a:defRPr>
      </a:pPr>
      <a:endParaRPr lang="es-MX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1059711286089241E-2"/>
          <c:y val="5.55339132090409E-2"/>
          <c:w val="0.93188309273840775"/>
          <c:h val="0.886021521539075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0059-4BCB-B242-45A206EE267A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0059-4BCB-B242-45A206EE267A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0059-4BCB-B242-45A206EE267A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0059-4BCB-B242-45A206EE267A}"/>
              </c:ext>
            </c:extLst>
          </c:dPt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0059-4BCB-B242-45A206EE267A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0059-4BCB-B242-45A206EE267A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0059-4BCB-B242-45A206EE267A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0059-4BCB-B242-45A206EE267A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0059-4BCB-B242-45A206EE267A}"/>
              </c:ext>
            </c:extLst>
          </c:dPt>
          <c:dPt>
            <c:idx val="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0059-4BCB-B242-45A206EE267A}"/>
              </c:ext>
            </c:extLst>
          </c:dPt>
          <c:dPt>
            <c:idx val="1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0059-4BCB-B242-45A206EE267A}"/>
              </c:ext>
            </c:extLst>
          </c:dPt>
          <c:dPt>
            <c:idx val="1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0059-4BCB-B242-45A206EE267A}"/>
              </c:ext>
            </c:extLst>
          </c:dPt>
          <c:dPt>
            <c:idx val="1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C-0059-4BCB-B242-45A206EE267A}"/>
              </c:ext>
            </c:extLst>
          </c:dPt>
          <c:dPt>
            <c:idx val="1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0059-4BCB-B242-45A206EE267A}"/>
              </c:ext>
            </c:extLst>
          </c:dPt>
          <c:dPt>
            <c:idx val="1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E-0059-4BCB-B242-45A206EE267A}"/>
              </c:ext>
            </c:extLst>
          </c:dPt>
          <c:dPt>
            <c:idx val="1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F-0059-4BCB-B242-45A206EE267A}"/>
              </c:ext>
            </c:extLst>
          </c:dPt>
          <c:dPt>
            <c:idx val="1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0-0059-4BCB-B242-45A206EE267A}"/>
              </c:ext>
            </c:extLst>
          </c:dPt>
          <c:dPt>
            <c:idx val="1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1-0059-4BCB-B242-45A206EE267A}"/>
              </c:ext>
            </c:extLst>
          </c:dPt>
          <c:dPt>
            <c:idx val="1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2-0059-4BCB-B242-45A206EE267A}"/>
              </c:ext>
            </c:extLst>
          </c:dPt>
          <c:dPt>
            <c:idx val="1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3-0059-4BCB-B242-45A206EE267A}"/>
              </c:ext>
            </c:extLst>
          </c:dPt>
          <c:dPt>
            <c:idx val="2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4-0059-4BCB-B242-45A206EE267A}"/>
              </c:ext>
            </c:extLst>
          </c:dPt>
          <c:dPt>
            <c:idx val="2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5-0059-4BCB-B242-45A206EE267A}"/>
              </c:ext>
            </c:extLst>
          </c:dPt>
          <c:dPt>
            <c:idx val="2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6-0059-4BCB-B242-45A206EE267A}"/>
              </c:ext>
            </c:extLst>
          </c:dPt>
          <c:dPt>
            <c:idx val="2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7-0059-4BCB-B242-45A206EE267A}"/>
              </c:ext>
            </c:extLst>
          </c:dPt>
          <c:dPt>
            <c:idx val="2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8-0059-4BCB-B242-45A206EE267A}"/>
              </c:ext>
            </c:extLst>
          </c:dPt>
          <c:dPt>
            <c:idx val="25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A-0059-4BCB-B242-45A206EE267A}"/>
              </c:ext>
            </c:extLst>
          </c:dPt>
          <c:dPt>
            <c:idx val="2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B-0059-4BCB-B242-45A206EE267A}"/>
              </c:ext>
            </c:extLst>
          </c:dPt>
          <c:dPt>
            <c:idx val="2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C-0059-4BCB-B242-45A206EE267A}"/>
              </c:ext>
            </c:extLst>
          </c:dPt>
          <c:dPt>
            <c:idx val="2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D-0059-4BCB-B242-45A206EE267A}"/>
              </c:ext>
            </c:extLst>
          </c:dPt>
          <c:dPt>
            <c:idx val="2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E-0059-4BCB-B242-45A206EE267A}"/>
              </c:ext>
            </c:extLst>
          </c:dPt>
          <c:dPt>
            <c:idx val="3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F-0059-4BCB-B242-45A206EE267A}"/>
              </c:ext>
            </c:extLst>
          </c:dPt>
          <c:dPt>
            <c:idx val="3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0-0059-4BCB-B242-45A206EE267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Hoja1!$A$2:$A$34</c:f>
              <c:strCache>
                <c:ptCount val="33"/>
                <c:pt idx="0">
                  <c:v>CS</c:v>
                </c:pt>
                <c:pt idx="1">
                  <c:v>SI</c:v>
                </c:pt>
                <c:pt idx="2">
                  <c:v>TB</c:v>
                </c:pt>
                <c:pt idx="3">
                  <c:v>GR</c:v>
                </c:pt>
                <c:pt idx="4">
                  <c:v>BS</c:v>
                </c:pt>
                <c:pt idx="5">
                  <c:v>OX</c:v>
                </c:pt>
                <c:pt idx="6">
                  <c:v>CO</c:v>
                </c:pt>
                <c:pt idx="7">
                  <c:v>TM</c:v>
                </c:pt>
                <c:pt idx="8">
                  <c:v>HG</c:v>
                </c:pt>
                <c:pt idx="9">
                  <c:v>NY</c:v>
                </c:pt>
                <c:pt idx="10">
                  <c:v>VZ</c:v>
                </c:pt>
                <c:pt idx="11">
                  <c:v>ZT</c:v>
                </c:pt>
                <c:pt idx="12">
                  <c:v>MI</c:v>
                </c:pt>
                <c:pt idx="13">
                  <c:v>SL</c:v>
                </c:pt>
                <c:pt idx="14">
                  <c:v>DG</c:v>
                </c:pt>
                <c:pt idx="15">
                  <c:v>CP</c:v>
                </c:pt>
                <c:pt idx="16">
                  <c:v>BC</c:v>
                </c:pt>
                <c:pt idx="17">
                  <c:v>CL</c:v>
                </c:pt>
                <c:pt idx="18">
                  <c:v>MO</c:v>
                </c:pt>
                <c:pt idx="19">
                  <c:v>NL</c:v>
                </c:pt>
                <c:pt idx="20">
                  <c:v>CH</c:v>
                </c:pt>
                <c:pt idx="21">
                  <c:v>SO</c:v>
                </c:pt>
                <c:pt idx="22">
                  <c:v>RM</c:v>
                </c:pt>
                <c:pt idx="23">
                  <c:v>PU</c:v>
                </c:pt>
                <c:pt idx="24">
                  <c:v>TX</c:v>
                </c:pt>
                <c:pt idx="25">
                  <c:v>QR</c:v>
                </c:pt>
                <c:pt idx="26">
                  <c:v>GT</c:v>
                </c:pt>
                <c:pt idx="27">
                  <c:v>MX</c:v>
                </c:pt>
                <c:pt idx="28">
                  <c:v>CM</c:v>
                </c:pt>
                <c:pt idx="29">
                  <c:v>JL</c:v>
                </c:pt>
                <c:pt idx="30">
                  <c:v>YU</c:v>
                </c:pt>
                <c:pt idx="31">
                  <c:v>AG</c:v>
                </c:pt>
                <c:pt idx="32">
                  <c:v>QT</c:v>
                </c:pt>
              </c:strCache>
            </c:strRef>
          </c:cat>
          <c:val>
            <c:numRef>
              <c:f>Hoja1!$B$2:$B$34</c:f>
              <c:numCache>
                <c:formatCode>0.0</c:formatCode>
                <c:ptCount val="33"/>
                <c:pt idx="0">
                  <c:v>10.4</c:v>
                </c:pt>
                <c:pt idx="1">
                  <c:v>9.3000000000000007</c:v>
                </c:pt>
                <c:pt idx="2">
                  <c:v>10.6</c:v>
                </c:pt>
                <c:pt idx="3">
                  <c:v>13.7</c:v>
                </c:pt>
                <c:pt idx="4">
                  <c:v>12.6</c:v>
                </c:pt>
                <c:pt idx="5">
                  <c:v>12.9</c:v>
                </c:pt>
                <c:pt idx="6">
                  <c:v>14.1</c:v>
                </c:pt>
                <c:pt idx="7">
                  <c:v>15.1</c:v>
                </c:pt>
                <c:pt idx="8">
                  <c:v>16.8</c:v>
                </c:pt>
                <c:pt idx="9">
                  <c:v>12.7</c:v>
                </c:pt>
                <c:pt idx="10">
                  <c:v>13.1</c:v>
                </c:pt>
                <c:pt idx="11">
                  <c:v>19.7</c:v>
                </c:pt>
                <c:pt idx="12">
                  <c:v>16.7</c:v>
                </c:pt>
                <c:pt idx="13">
                  <c:v>15.2</c:v>
                </c:pt>
                <c:pt idx="14">
                  <c:v>16.8</c:v>
                </c:pt>
                <c:pt idx="15">
                  <c:v>17.599999999999991</c:v>
                </c:pt>
                <c:pt idx="16">
                  <c:v>16.5</c:v>
                </c:pt>
                <c:pt idx="17">
                  <c:v>19.5</c:v>
                </c:pt>
                <c:pt idx="18">
                  <c:v>14.4</c:v>
                </c:pt>
                <c:pt idx="19">
                  <c:v>19.2</c:v>
                </c:pt>
                <c:pt idx="20">
                  <c:v>17.7</c:v>
                </c:pt>
                <c:pt idx="21">
                  <c:v>17.899999999999999</c:v>
                </c:pt>
                <c:pt idx="22">
                  <c:v>17.8</c:v>
                </c:pt>
                <c:pt idx="23">
                  <c:v>18.8</c:v>
                </c:pt>
                <c:pt idx="24">
                  <c:v>14.1</c:v>
                </c:pt>
                <c:pt idx="25">
                  <c:v>20.100000000000001</c:v>
                </c:pt>
                <c:pt idx="26">
                  <c:v>23.9</c:v>
                </c:pt>
                <c:pt idx="27">
                  <c:v>17.399999999999999</c:v>
                </c:pt>
                <c:pt idx="28">
                  <c:v>25.8</c:v>
                </c:pt>
                <c:pt idx="29">
                  <c:v>22.4</c:v>
                </c:pt>
                <c:pt idx="30">
                  <c:v>24.099999999999991</c:v>
                </c:pt>
                <c:pt idx="31">
                  <c:v>25.3</c:v>
                </c:pt>
                <c:pt idx="32">
                  <c:v>25.9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1-0059-4BCB-B242-45A206EE267A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2-0059-4BCB-B242-45A206EE267A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3-0059-4BCB-B242-45A206EE267A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4-0059-4BCB-B242-45A206EE267A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5-0059-4BCB-B242-45A206EE267A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6-0059-4BCB-B242-45A206EE267A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7-0059-4BCB-B242-45A206EE267A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8-0059-4BCB-B242-45A206EE267A}"/>
              </c:ext>
            </c:extLst>
          </c:dPt>
          <c:dPt>
            <c:idx val="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9-0059-4BCB-B242-45A206EE267A}"/>
              </c:ext>
            </c:extLst>
          </c:dPt>
          <c:dPt>
            <c:idx val="1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A-0059-4BCB-B242-45A206EE267A}"/>
              </c:ext>
            </c:extLst>
          </c:dPt>
          <c:dPt>
            <c:idx val="1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B-0059-4BCB-B242-45A206EE267A}"/>
              </c:ext>
            </c:extLst>
          </c:dPt>
          <c:dPt>
            <c:idx val="1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C-0059-4BCB-B242-45A206EE267A}"/>
              </c:ext>
            </c:extLst>
          </c:dPt>
          <c:dPt>
            <c:idx val="1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D-0059-4BCB-B242-45A206EE267A}"/>
              </c:ext>
            </c:extLst>
          </c:dPt>
          <c:dPt>
            <c:idx val="1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E-0059-4BCB-B242-45A206EE267A}"/>
              </c:ext>
            </c:extLst>
          </c:dPt>
          <c:dPt>
            <c:idx val="1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F-0059-4BCB-B242-45A206EE267A}"/>
              </c:ext>
            </c:extLst>
          </c:dPt>
          <c:dPt>
            <c:idx val="1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0-0059-4BCB-B242-45A206EE267A}"/>
              </c:ext>
            </c:extLst>
          </c:dPt>
          <c:dPt>
            <c:idx val="1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1-0059-4BCB-B242-45A206EE267A}"/>
              </c:ext>
            </c:extLst>
          </c:dPt>
          <c:dPt>
            <c:idx val="1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2-0059-4BCB-B242-45A206EE267A}"/>
              </c:ext>
            </c:extLst>
          </c:dPt>
          <c:dPt>
            <c:idx val="2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3-0059-4BCB-B242-45A206EE267A}"/>
              </c:ext>
            </c:extLst>
          </c:dPt>
          <c:dPt>
            <c:idx val="2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4-0059-4BCB-B242-45A206EE267A}"/>
              </c:ext>
            </c:extLst>
          </c:dPt>
          <c:dPt>
            <c:idx val="2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5-0059-4BCB-B242-45A206EE267A}"/>
              </c:ext>
            </c:extLst>
          </c:dPt>
          <c:dPt>
            <c:idx val="2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6-0059-4BCB-B242-45A206EE267A}"/>
              </c:ext>
            </c:extLst>
          </c:dPt>
          <c:dPt>
            <c:idx val="2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7-0059-4BCB-B242-45A206EE267A}"/>
              </c:ext>
            </c:extLst>
          </c:dPt>
          <c:dPt>
            <c:idx val="25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9-0059-4BCB-B242-45A206EE267A}"/>
              </c:ext>
            </c:extLst>
          </c:dPt>
          <c:dPt>
            <c:idx val="2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A-0059-4BCB-B242-45A206EE267A}"/>
              </c:ext>
            </c:extLst>
          </c:dPt>
          <c:dPt>
            <c:idx val="2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B-0059-4BCB-B242-45A206EE267A}"/>
              </c:ext>
            </c:extLst>
          </c:dPt>
          <c:dPt>
            <c:idx val="2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C-0059-4BCB-B242-45A206EE267A}"/>
              </c:ext>
            </c:extLst>
          </c:dPt>
          <c:dPt>
            <c:idx val="2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D-0059-4BCB-B242-45A206EE267A}"/>
              </c:ext>
            </c:extLst>
          </c:dPt>
          <c:dPt>
            <c:idx val="3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E-0059-4BCB-B242-45A206EE267A}"/>
              </c:ext>
            </c:extLst>
          </c:dPt>
          <c:dPt>
            <c:idx val="3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F-0059-4BCB-B242-45A206EE267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Hoja1!$A$2:$A$34</c:f>
              <c:strCache>
                <c:ptCount val="33"/>
                <c:pt idx="0">
                  <c:v>CS</c:v>
                </c:pt>
                <c:pt idx="1">
                  <c:v>SI</c:v>
                </c:pt>
                <c:pt idx="2">
                  <c:v>TB</c:v>
                </c:pt>
                <c:pt idx="3">
                  <c:v>GR</c:v>
                </c:pt>
                <c:pt idx="4">
                  <c:v>BS</c:v>
                </c:pt>
                <c:pt idx="5">
                  <c:v>OX</c:v>
                </c:pt>
                <c:pt idx="6">
                  <c:v>CO</c:v>
                </c:pt>
                <c:pt idx="7">
                  <c:v>TM</c:v>
                </c:pt>
                <c:pt idx="8">
                  <c:v>HG</c:v>
                </c:pt>
                <c:pt idx="9">
                  <c:v>NY</c:v>
                </c:pt>
                <c:pt idx="10">
                  <c:v>VZ</c:v>
                </c:pt>
                <c:pt idx="11">
                  <c:v>ZT</c:v>
                </c:pt>
                <c:pt idx="12">
                  <c:v>MI</c:v>
                </c:pt>
                <c:pt idx="13">
                  <c:v>SL</c:v>
                </c:pt>
                <c:pt idx="14">
                  <c:v>DG</c:v>
                </c:pt>
                <c:pt idx="15">
                  <c:v>CP</c:v>
                </c:pt>
                <c:pt idx="16">
                  <c:v>BC</c:v>
                </c:pt>
                <c:pt idx="17">
                  <c:v>CL</c:v>
                </c:pt>
                <c:pt idx="18">
                  <c:v>MO</c:v>
                </c:pt>
                <c:pt idx="19">
                  <c:v>NL</c:v>
                </c:pt>
                <c:pt idx="20">
                  <c:v>CH</c:v>
                </c:pt>
                <c:pt idx="21">
                  <c:v>SO</c:v>
                </c:pt>
                <c:pt idx="22">
                  <c:v>RM</c:v>
                </c:pt>
                <c:pt idx="23">
                  <c:v>PU</c:v>
                </c:pt>
                <c:pt idx="24">
                  <c:v>TX</c:v>
                </c:pt>
                <c:pt idx="25">
                  <c:v>QR</c:v>
                </c:pt>
                <c:pt idx="26">
                  <c:v>GT</c:v>
                </c:pt>
                <c:pt idx="27">
                  <c:v>MX</c:v>
                </c:pt>
                <c:pt idx="28">
                  <c:v>CM</c:v>
                </c:pt>
                <c:pt idx="29">
                  <c:v>JL</c:v>
                </c:pt>
                <c:pt idx="30">
                  <c:v>YU</c:v>
                </c:pt>
                <c:pt idx="31">
                  <c:v>AG</c:v>
                </c:pt>
                <c:pt idx="32">
                  <c:v>QT</c:v>
                </c:pt>
              </c:strCache>
            </c:strRef>
          </c:cat>
          <c:val>
            <c:numRef>
              <c:f>Hoja1!$C$2:$C$34</c:f>
              <c:numCache>
                <c:formatCode>0.0</c:formatCode>
                <c:ptCount val="33"/>
                <c:pt idx="0">
                  <c:v>10.53435765842066</c:v>
                </c:pt>
                <c:pt idx="1">
                  <c:v>10.755262895340721</c:v>
                </c:pt>
                <c:pt idx="2">
                  <c:v>13.166071128237959</c:v>
                </c:pt>
                <c:pt idx="3">
                  <c:v>13.17848356568186</c:v>
                </c:pt>
                <c:pt idx="4">
                  <c:v>13.268898982430191</c:v>
                </c:pt>
                <c:pt idx="5">
                  <c:v>13.554460458520341</c:v>
                </c:pt>
                <c:pt idx="6">
                  <c:v>14.00986893316697</c:v>
                </c:pt>
                <c:pt idx="7">
                  <c:v>14.08542419732086</c:v>
                </c:pt>
                <c:pt idx="8">
                  <c:v>14.50772634229528</c:v>
                </c:pt>
                <c:pt idx="9">
                  <c:v>14.576664731735629</c:v>
                </c:pt>
                <c:pt idx="10">
                  <c:v>15.589346284304661</c:v>
                </c:pt>
                <c:pt idx="11">
                  <c:v>15.62538475218539</c:v>
                </c:pt>
                <c:pt idx="12">
                  <c:v>15.832533767521801</c:v>
                </c:pt>
                <c:pt idx="13">
                  <c:v>16.178853905503299</c:v>
                </c:pt>
                <c:pt idx="14">
                  <c:v>16.42767760874526</c:v>
                </c:pt>
                <c:pt idx="15">
                  <c:v>16.65361223737559</c:v>
                </c:pt>
                <c:pt idx="16">
                  <c:v>16.69097445354047</c:v>
                </c:pt>
                <c:pt idx="17">
                  <c:v>16.794245216913101</c:v>
                </c:pt>
                <c:pt idx="18">
                  <c:v>16.80328495034377</c:v>
                </c:pt>
                <c:pt idx="19">
                  <c:v>17.152184863288241</c:v>
                </c:pt>
                <c:pt idx="20">
                  <c:v>17.412526697806872</c:v>
                </c:pt>
                <c:pt idx="21">
                  <c:v>17.582481157247031</c:v>
                </c:pt>
                <c:pt idx="22">
                  <c:v>17.968978116802731</c:v>
                </c:pt>
                <c:pt idx="23">
                  <c:v>18.110789374633971</c:v>
                </c:pt>
                <c:pt idx="24">
                  <c:v>18.476790087561358</c:v>
                </c:pt>
                <c:pt idx="25">
                  <c:v>19.579449645160629</c:v>
                </c:pt>
                <c:pt idx="26">
                  <c:v>19.767208172835371</c:v>
                </c:pt>
                <c:pt idx="27">
                  <c:v>21.341467687294241</c:v>
                </c:pt>
                <c:pt idx="28">
                  <c:v>22.79723446448472</c:v>
                </c:pt>
                <c:pt idx="29">
                  <c:v>23.939417572930338</c:v>
                </c:pt>
                <c:pt idx="30">
                  <c:v>23.964634713820381</c:v>
                </c:pt>
                <c:pt idx="31">
                  <c:v>24.32763995070567</c:v>
                </c:pt>
                <c:pt idx="32">
                  <c:v>24.424037921870671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40-0059-4BCB-B242-45A206EE267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"/>
        <c:axId val="137979904"/>
        <c:axId val="80848576"/>
      </c:barChart>
      <c:catAx>
        <c:axId val="1379799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0848576"/>
        <c:crosses val="autoZero"/>
        <c:auto val="1"/>
        <c:lblAlgn val="ctr"/>
        <c:lblOffset val="100"/>
        <c:noMultiLvlLbl val="0"/>
      </c:catAx>
      <c:valAx>
        <c:axId val="80848576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crossAx val="137979904"/>
        <c:crosses val="autoZero"/>
        <c:crossBetween val="between"/>
      </c:valAx>
      <c:spPr>
        <a:solidFill>
          <a:schemeClr val="bg1"/>
        </a:solidFill>
        <a:ln w="12700">
          <a:solidFill>
            <a:schemeClr val="bg1">
              <a:lumMod val="65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83061472003499559"/>
          <c:y val="0"/>
          <c:w val="0.15948304899387578"/>
          <c:h val="5.199167212568234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 baseline="0">
          <a:latin typeface="Soberana Sans" pitchFamily="50" charset="0"/>
        </a:defRPr>
      </a:pPr>
      <a:endParaRPr lang="es-MX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377952755905512E-2"/>
          <c:y val="3.2442646640486898E-2"/>
          <c:w val="0.93349289151356085"/>
          <c:h val="0.869172996770835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Entidad 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BC49-4187-BECA-E05B238F74C7}"/>
              </c:ext>
            </c:extLst>
          </c:dPt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BC49-4187-BECA-E05B238F74C7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BC49-4187-BECA-E05B238F74C7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BC49-4187-BECA-E05B238F74C7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BC49-4187-BECA-E05B238F74C7}"/>
              </c:ext>
            </c:extLst>
          </c:dPt>
          <c:dPt>
            <c:idx val="1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BC49-4187-BECA-E05B238F74C7}"/>
              </c:ext>
            </c:extLst>
          </c:dPt>
          <c:dPt>
            <c:idx val="1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BC49-4187-BECA-E05B238F74C7}"/>
              </c:ext>
            </c:extLst>
          </c:dPt>
          <c:dPt>
            <c:idx val="1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BC49-4187-BECA-E05B238F74C7}"/>
              </c:ext>
            </c:extLst>
          </c:dPt>
          <c:dPt>
            <c:idx val="1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BC49-4187-BECA-E05B238F74C7}"/>
              </c:ext>
            </c:extLst>
          </c:dPt>
          <c:dPt>
            <c:idx val="1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BC49-4187-BECA-E05B238F74C7}"/>
              </c:ext>
            </c:extLst>
          </c:dPt>
          <c:dPt>
            <c:idx val="2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BC49-4187-BECA-E05B238F74C7}"/>
              </c:ext>
            </c:extLst>
          </c:dPt>
          <c:dPt>
            <c:idx val="2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C-BC49-4187-BECA-E05B238F74C7}"/>
              </c:ext>
            </c:extLst>
          </c:dPt>
          <c:dPt>
            <c:idx val="2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BC49-4187-BECA-E05B238F74C7}"/>
              </c:ext>
            </c:extLst>
          </c:dPt>
          <c:dPt>
            <c:idx val="2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E-BC49-4187-BECA-E05B238F74C7}"/>
              </c:ext>
            </c:extLst>
          </c:dPt>
          <c:dPt>
            <c:idx val="2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F-BC49-4187-BECA-E05B238F74C7}"/>
              </c:ext>
            </c:extLst>
          </c:dPt>
          <c:dPt>
            <c:idx val="25"/>
            <c:invertIfNegative val="0"/>
            <c:bubble3D val="0"/>
            <c:spPr>
              <a:solidFill>
                <a:schemeClr val="accent5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BC49-4187-BECA-E05B238F74C7}"/>
              </c:ext>
            </c:extLst>
          </c:dPt>
          <c:dPt>
            <c:idx val="2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2-BC49-4187-BECA-E05B238F74C7}"/>
              </c:ext>
            </c:extLst>
          </c:dPt>
          <c:dPt>
            <c:idx val="2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3-BC49-4187-BECA-E05B238F74C7}"/>
              </c:ext>
            </c:extLst>
          </c:dPt>
          <c:dPt>
            <c:idx val="3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4-BC49-4187-BECA-E05B238F74C7}"/>
              </c:ext>
            </c:extLst>
          </c:dPt>
          <c:dPt>
            <c:idx val="3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5-BC49-4187-BECA-E05B238F74C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Hoja1!$A$2:$A$34</c:f>
              <c:strCache>
                <c:ptCount val="33"/>
                <c:pt idx="0">
                  <c:v>MX</c:v>
                </c:pt>
                <c:pt idx="1">
                  <c:v>SI</c:v>
                </c:pt>
                <c:pt idx="2">
                  <c:v>NL</c:v>
                </c:pt>
                <c:pt idx="3">
                  <c:v>TX</c:v>
                </c:pt>
                <c:pt idx="4">
                  <c:v>CH</c:v>
                </c:pt>
                <c:pt idx="5">
                  <c:v>YU</c:v>
                </c:pt>
                <c:pt idx="6">
                  <c:v>CM</c:v>
                </c:pt>
                <c:pt idx="7">
                  <c:v>BC</c:v>
                </c:pt>
                <c:pt idx="8">
                  <c:v>MO</c:v>
                </c:pt>
                <c:pt idx="9">
                  <c:v>TM</c:v>
                </c:pt>
                <c:pt idx="10">
                  <c:v>JL</c:v>
                </c:pt>
                <c:pt idx="11">
                  <c:v>ZT</c:v>
                </c:pt>
                <c:pt idx="12">
                  <c:v>SO</c:v>
                </c:pt>
                <c:pt idx="13">
                  <c:v>PU</c:v>
                </c:pt>
                <c:pt idx="14">
                  <c:v>MI</c:v>
                </c:pt>
                <c:pt idx="15">
                  <c:v>RM</c:v>
                </c:pt>
                <c:pt idx="16">
                  <c:v>QT</c:v>
                </c:pt>
                <c:pt idx="17">
                  <c:v>SL</c:v>
                </c:pt>
                <c:pt idx="18">
                  <c:v>CO</c:v>
                </c:pt>
                <c:pt idx="19">
                  <c:v>DG</c:v>
                </c:pt>
                <c:pt idx="20">
                  <c:v>CL</c:v>
                </c:pt>
                <c:pt idx="21">
                  <c:v>NY</c:v>
                </c:pt>
                <c:pt idx="22">
                  <c:v>AG</c:v>
                </c:pt>
                <c:pt idx="23">
                  <c:v>HG</c:v>
                </c:pt>
                <c:pt idx="24">
                  <c:v>BS</c:v>
                </c:pt>
                <c:pt idx="25">
                  <c:v>QR</c:v>
                </c:pt>
                <c:pt idx="26">
                  <c:v>VZ</c:v>
                </c:pt>
                <c:pt idx="27">
                  <c:v>TB</c:v>
                </c:pt>
                <c:pt idx="28">
                  <c:v>CP</c:v>
                </c:pt>
                <c:pt idx="29">
                  <c:v>GR</c:v>
                </c:pt>
                <c:pt idx="30">
                  <c:v>GT</c:v>
                </c:pt>
                <c:pt idx="31">
                  <c:v>OX</c:v>
                </c:pt>
                <c:pt idx="32">
                  <c:v>CS</c:v>
                </c:pt>
              </c:strCache>
            </c:strRef>
          </c:cat>
          <c:val>
            <c:numRef>
              <c:f>Hoja1!$B$2:$B$34</c:f>
              <c:numCache>
                <c:formatCode>0.0</c:formatCode>
                <c:ptCount val="33"/>
                <c:pt idx="0">
                  <c:v>8.3561650046638842</c:v>
                </c:pt>
                <c:pt idx="1">
                  <c:v>8.8726880555674352</c:v>
                </c:pt>
                <c:pt idx="2">
                  <c:v>9.4462818949089993</c:v>
                </c:pt>
                <c:pt idx="3">
                  <c:v>9.5557071446943187</c:v>
                </c:pt>
                <c:pt idx="4">
                  <c:v>9.833127854277727</c:v>
                </c:pt>
                <c:pt idx="5">
                  <c:v>10.154631064808459</c:v>
                </c:pt>
                <c:pt idx="6">
                  <c:v>10.168999336729369</c:v>
                </c:pt>
                <c:pt idx="7">
                  <c:v>10.25565086194854</c:v>
                </c:pt>
                <c:pt idx="8">
                  <c:v>10.337662337662341</c:v>
                </c:pt>
                <c:pt idx="9">
                  <c:v>10.42134959448377</c:v>
                </c:pt>
                <c:pt idx="10">
                  <c:v>10.436058532904809</c:v>
                </c:pt>
                <c:pt idx="11">
                  <c:v>10.6143722896346</c:v>
                </c:pt>
                <c:pt idx="12">
                  <c:v>10.787982292324751</c:v>
                </c:pt>
                <c:pt idx="13">
                  <c:v>10.79861455532199</c:v>
                </c:pt>
                <c:pt idx="14">
                  <c:v>10.89073246689475</c:v>
                </c:pt>
                <c:pt idx="15">
                  <c:v>10.90619654802188</c:v>
                </c:pt>
                <c:pt idx="16">
                  <c:v>10.922486019353141</c:v>
                </c:pt>
                <c:pt idx="17">
                  <c:v>10.925435984098179</c:v>
                </c:pt>
                <c:pt idx="18">
                  <c:v>11.002935409705129</c:v>
                </c:pt>
                <c:pt idx="19">
                  <c:v>11.044127716172291</c:v>
                </c:pt>
                <c:pt idx="20">
                  <c:v>11.160979590388591</c:v>
                </c:pt>
                <c:pt idx="21">
                  <c:v>11.20601487132709</c:v>
                </c:pt>
                <c:pt idx="22">
                  <c:v>11.21501580875587</c:v>
                </c:pt>
                <c:pt idx="23">
                  <c:v>11.327652563922429</c:v>
                </c:pt>
                <c:pt idx="24">
                  <c:v>11.67564522375973</c:v>
                </c:pt>
                <c:pt idx="25">
                  <c:v>12.134090863139161</c:v>
                </c:pt>
                <c:pt idx="26">
                  <c:v>12.25427844588344</c:v>
                </c:pt>
                <c:pt idx="27">
                  <c:v>12.33959558465547</c:v>
                </c:pt>
                <c:pt idx="28">
                  <c:v>12.91774173731417</c:v>
                </c:pt>
                <c:pt idx="29">
                  <c:v>13.06212460382544</c:v>
                </c:pt>
                <c:pt idx="30">
                  <c:v>13.37560111969759</c:v>
                </c:pt>
                <c:pt idx="31">
                  <c:v>16.11167240561662</c:v>
                </c:pt>
                <c:pt idx="32">
                  <c:v>16.298240402482651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6-BC49-4187-BECA-E05B238F74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"/>
        <c:axId val="138008576"/>
        <c:axId val="80850304"/>
      </c:barChart>
      <c:catAx>
        <c:axId val="1380085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80850304"/>
        <c:crosses val="autoZero"/>
        <c:auto val="1"/>
        <c:lblAlgn val="ctr"/>
        <c:lblOffset val="100"/>
        <c:tickLblSkip val="1"/>
        <c:noMultiLvlLbl val="0"/>
      </c:catAx>
      <c:valAx>
        <c:axId val="80850304"/>
        <c:scaling>
          <c:orientation val="minMax"/>
          <c:max val="18"/>
        </c:scaling>
        <c:delete val="0"/>
        <c:axPos val="l"/>
        <c:majorGridlines>
          <c:spPr>
            <a:ln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crossAx val="138008576"/>
        <c:crosses val="autoZero"/>
        <c:crossBetween val="between"/>
      </c:valAx>
      <c:spPr>
        <a:ln w="6350"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  <c:showDLblsOverMax val="0"/>
  </c:chart>
  <c:txPr>
    <a:bodyPr/>
    <a:lstStyle/>
    <a:p>
      <a:pPr>
        <a:defRPr sz="1000">
          <a:latin typeface="Soberana Sans" pitchFamily="50" charset="0"/>
        </a:defRPr>
      </a:pPr>
      <a:endParaRPr lang="es-MX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MEFSA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Total</c:v>
                </c:pt>
                <c:pt idx="1">
                  <c:v>Prevalencia anticonceptiva </c:v>
                </c:pt>
                <c:pt idx="2">
                  <c:v>Demanda insatisfecha</c:v>
                </c:pt>
              </c:strCache>
            </c:strRef>
          </c:cat>
          <c:val>
            <c:numRef>
              <c:f>Hoja1!$B$2:$B$4</c:f>
              <c:numCache>
                <c:formatCode>0.0</c:formatCode>
                <c:ptCount val="3"/>
                <c:pt idx="0">
                  <c:v>88.366525809256146</c:v>
                </c:pt>
                <c:pt idx="1">
                  <c:v>76.232434946116982</c:v>
                </c:pt>
                <c:pt idx="2">
                  <c:v>12.134090863139161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AE8-43BF-964F-203AE869F00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38636800"/>
        <c:axId val="80852032"/>
      </c:barChart>
      <c:catAx>
        <c:axId val="1386368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80852032"/>
        <c:crosses val="autoZero"/>
        <c:auto val="1"/>
        <c:lblAlgn val="ctr"/>
        <c:lblOffset val="100"/>
        <c:noMultiLvlLbl val="0"/>
      </c:catAx>
      <c:valAx>
        <c:axId val="80852032"/>
        <c:scaling>
          <c:orientation val="minMax"/>
          <c:max val="100"/>
        </c:scaling>
        <c:delete val="0"/>
        <c:axPos val="l"/>
        <c:majorGridlines>
          <c:spPr>
            <a:ln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crossAx val="138636800"/>
        <c:crosses val="autoZero"/>
        <c:crossBetween val="between"/>
      </c:valAx>
      <c:spPr>
        <a:ln>
          <a:solidFill>
            <a:schemeClr val="bg1">
              <a:lumMod val="50000"/>
            </a:schemeClr>
          </a:solidFill>
        </a:ln>
      </c:spPr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Soberana Sans"/>
        </a:defRPr>
      </a:pPr>
      <a:endParaRPr lang="es-MX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740962294300342E-2"/>
          <c:y val="5.0261104821201573E-2"/>
          <c:w val="0.92503609994432923"/>
          <c:h val="0.80891079493122853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Nacional</c:v>
                </c:pt>
              </c:strCache>
            </c:strRef>
          </c:tx>
          <c:spPr>
            <a:ln>
              <a:solidFill>
                <a:schemeClr val="accent4"/>
              </a:solidFill>
            </a:ln>
          </c:spPr>
          <c:marker>
            <c:spPr>
              <a:solidFill>
                <a:schemeClr val="accent4"/>
              </a:solidFill>
              <a:ln>
                <a:solidFill>
                  <a:schemeClr val="accent4"/>
                </a:solidFill>
              </a:ln>
            </c:spPr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1992</c:v>
                </c:pt>
                <c:pt idx="1">
                  <c:v>1997</c:v>
                </c:pt>
                <c:pt idx="2">
                  <c:v>2006</c:v>
                </c:pt>
                <c:pt idx="3">
                  <c:v>2009</c:v>
                </c:pt>
                <c:pt idx="4">
                  <c:v>2014</c:v>
                </c:pt>
              </c:numCache>
            </c:numRef>
          </c:cat>
          <c:val>
            <c:numRef>
              <c:f>Hoja1!$B$2:$B$6</c:f>
              <c:numCache>
                <c:formatCode>General</c:formatCode>
                <c:ptCount val="5"/>
                <c:pt idx="0">
                  <c:v>63.1</c:v>
                </c:pt>
                <c:pt idx="1">
                  <c:v>68.5</c:v>
                </c:pt>
                <c:pt idx="2" formatCode="0.0">
                  <c:v>70.892319356105759</c:v>
                </c:pt>
                <c:pt idx="3" formatCode="0.0">
                  <c:v>72.268004992092656</c:v>
                </c:pt>
                <c:pt idx="4" formatCode="0.0">
                  <c:v>72.297977860488459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B0A1-4DC4-813A-FDC9E7BB38B6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Quintana Roo</c:v>
                </c:pt>
              </c:strCache>
            </c:strRef>
          </c:tx>
          <c:spPr>
            <a:ln>
              <a:solidFill>
                <a:schemeClr val="accent5"/>
              </a:solidFill>
            </a:ln>
          </c:spPr>
          <c:marker>
            <c:spPr>
              <a:solidFill>
                <a:schemeClr val="accent5"/>
              </a:solidFill>
              <a:ln>
                <a:solidFill>
                  <a:schemeClr val="accent5"/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Hoja1!$A$2:$A$6</c:f>
              <c:numCache>
                <c:formatCode>General</c:formatCode>
                <c:ptCount val="5"/>
                <c:pt idx="0">
                  <c:v>1992</c:v>
                </c:pt>
                <c:pt idx="1">
                  <c:v>1997</c:v>
                </c:pt>
                <c:pt idx="2">
                  <c:v>2006</c:v>
                </c:pt>
                <c:pt idx="3">
                  <c:v>2009</c:v>
                </c:pt>
                <c:pt idx="4">
                  <c:v>2014</c:v>
                </c:pt>
              </c:numCache>
            </c:numRef>
          </c:cat>
          <c:val>
            <c:numRef>
              <c:f>Hoja1!$C$2:$C$6</c:f>
              <c:numCache>
                <c:formatCode>0.0</c:formatCode>
                <c:ptCount val="5"/>
                <c:pt idx="0">
                  <c:v>62.6</c:v>
                </c:pt>
                <c:pt idx="1">
                  <c:v>69.900000000000006</c:v>
                </c:pt>
                <c:pt idx="2">
                  <c:v>75.772920840422415</c:v>
                </c:pt>
                <c:pt idx="3">
                  <c:v>73.685194769047456</c:v>
                </c:pt>
                <c:pt idx="4">
                  <c:v>72.349727555416081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B0A1-4DC4-813A-FDC9E7BB38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8756096"/>
        <c:axId val="80854336"/>
      </c:lineChart>
      <c:catAx>
        <c:axId val="138756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0854336"/>
        <c:crosses val="autoZero"/>
        <c:auto val="1"/>
        <c:lblAlgn val="ctr"/>
        <c:lblOffset val="100"/>
        <c:noMultiLvlLbl val="0"/>
      </c:catAx>
      <c:valAx>
        <c:axId val="80854336"/>
        <c:scaling>
          <c:orientation val="minMax"/>
          <c:max val="100"/>
          <c:min val="0"/>
        </c:scaling>
        <c:delete val="0"/>
        <c:axPos val="l"/>
        <c:majorGridlines>
          <c:spPr>
            <a:ln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138756096"/>
        <c:crosses val="autoZero"/>
        <c:crossBetween val="between"/>
        <c:majorUnit val="20"/>
      </c:valAx>
      <c:spPr>
        <a:ln>
          <a:solidFill>
            <a:schemeClr val="bg1">
              <a:lumMod val="50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70921168822342018"/>
          <c:y val="4.7714395902873777E-3"/>
          <c:w val="0.27372038400910265"/>
          <c:h val="4.495278435103067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Soberana Sans" pitchFamily="50" charset="0"/>
        </a:defRPr>
      </a:pPr>
      <a:endParaRPr lang="es-MX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9682742782152234E-2"/>
          <c:y val="7.0477497805408157E-2"/>
          <c:w val="0.92339370078740157"/>
          <c:h val="0.8474406599579702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926A-413E-BCC6-9E5ABFA32773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926A-413E-BCC6-9E5ABFA32773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926A-413E-BCC6-9E5ABFA32773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926A-413E-BCC6-9E5ABFA32773}"/>
              </c:ext>
            </c:extLst>
          </c:dPt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926A-413E-BCC6-9E5ABFA32773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926A-413E-BCC6-9E5ABFA32773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926A-413E-BCC6-9E5ABFA32773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4"/>
              </a:solidFill>
              <a:ln>
                <a:solidFill>
                  <a:srgbClr val="C4BD97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926A-413E-BCC6-9E5ABFA32773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926A-413E-BCC6-9E5ABFA32773}"/>
              </c:ext>
            </c:extLst>
          </c:dPt>
          <c:dPt>
            <c:idx val="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926A-413E-BCC6-9E5ABFA32773}"/>
              </c:ext>
            </c:extLst>
          </c:dPt>
          <c:dPt>
            <c:idx val="1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926A-413E-BCC6-9E5ABFA32773}"/>
              </c:ext>
            </c:extLst>
          </c:dPt>
          <c:dPt>
            <c:idx val="1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C-926A-413E-BCC6-9E5ABFA32773}"/>
              </c:ext>
            </c:extLst>
          </c:dPt>
          <c:dPt>
            <c:idx val="1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926A-413E-BCC6-9E5ABFA32773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926A-413E-BCC6-9E5ABFA32773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4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0-926A-413E-BCC6-9E5ABFA32773}"/>
              </c:ext>
            </c:extLst>
          </c:dPt>
          <c:dPt>
            <c:idx val="1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1-926A-413E-BCC6-9E5ABFA32773}"/>
              </c:ext>
            </c:extLst>
          </c:dPt>
          <c:dPt>
            <c:idx val="1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2-926A-413E-BCC6-9E5ABFA32773}"/>
              </c:ext>
            </c:extLst>
          </c:dPt>
          <c:dPt>
            <c:idx val="1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3-926A-413E-BCC6-9E5ABFA32773}"/>
              </c:ext>
            </c:extLst>
          </c:dPt>
          <c:dPt>
            <c:idx val="1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4-926A-413E-BCC6-9E5ABFA32773}"/>
              </c:ext>
            </c:extLst>
          </c:dPt>
          <c:dPt>
            <c:idx val="1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5-926A-413E-BCC6-9E5ABFA32773}"/>
              </c:ext>
            </c:extLst>
          </c:dPt>
          <c:dPt>
            <c:idx val="2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6-926A-413E-BCC6-9E5ABFA32773}"/>
              </c:ext>
            </c:extLst>
          </c:dPt>
          <c:dPt>
            <c:idx val="2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7-926A-413E-BCC6-9E5ABFA32773}"/>
              </c:ext>
            </c:extLst>
          </c:dPt>
          <c:dPt>
            <c:idx val="2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8-926A-413E-BCC6-9E5ABFA32773}"/>
              </c:ext>
            </c:extLst>
          </c:dPt>
          <c:dPt>
            <c:idx val="2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9-926A-413E-BCC6-9E5ABFA32773}"/>
              </c:ext>
            </c:extLst>
          </c:dPt>
          <c:dPt>
            <c:idx val="2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A-926A-413E-BCC6-9E5ABFA32773}"/>
              </c:ext>
            </c:extLst>
          </c:dPt>
          <c:dPt>
            <c:idx val="2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B-926A-413E-BCC6-9E5ABFA32773}"/>
              </c:ext>
            </c:extLst>
          </c:dPt>
          <c:dPt>
            <c:idx val="2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C-926A-413E-BCC6-9E5ABFA32773}"/>
              </c:ext>
            </c:extLst>
          </c:dPt>
          <c:dPt>
            <c:idx val="2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D-926A-413E-BCC6-9E5ABFA32773}"/>
              </c:ext>
            </c:extLst>
          </c:dPt>
          <c:dPt>
            <c:idx val="2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E-926A-413E-BCC6-9E5ABFA32773}"/>
              </c:ext>
            </c:extLst>
          </c:dPt>
          <c:dPt>
            <c:idx val="2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F-926A-413E-BCC6-9E5ABFA32773}"/>
              </c:ext>
            </c:extLst>
          </c:dPt>
          <c:dPt>
            <c:idx val="3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0-926A-413E-BCC6-9E5ABFA32773}"/>
              </c:ext>
            </c:extLst>
          </c:dPt>
          <c:dPt>
            <c:idx val="3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1-926A-413E-BCC6-9E5ABFA32773}"/>
              </c:ext>
            </c:extLst>
          </c:dPt>
          <c:dLbls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Hoja1!$A$2:$A$34</c:f>
              <c:strCache>
                <c:ptCount val="33"/>
                <c:pt idx="0">
                  <c:v>CS</c:v>
                </c:pt>
                <c:pt idx="1">
                  <c:v>OX</c:v>
                </c:pt>
                <c:pt idx="2">
                  <c:v>GR</c:v>
                </c:pt>
                <c:pt idx="3">
                  <c:v>MI</c:v>
                </c:pt>
                <c:pt idx="4">
                  <c:v>GT</c:v>
                </c:pt>
                <c:pt idx="5">
                  <c:v>ZT</c:v>
                </c:pt>
                <c:pt idx="6">
                  <c:v>VZ</c:v>
                </c:pt>
                <c:pt idx="7">
                  <c:v>CP</c:v>
                </c:pt>
                <c:pt idx="8">
                  <c:v>TB</c:v>
                </c:pt>
                <c:pt idx="9">
                  <c:v>SL</c:v>
                </c:pt>
                <c:pt idx="10">
                  <c:v>AG</c:v>
                </c:pt>
                <c:pt idx="11">
                  <c:v>RM</c:v>
                </c:pt>
                <c:pt idx="12">
                  <c:v>YU</c:v>
                </c:pt>
                <c:pt idx="13">
                  <c:v>QR</c:v>
                </c:pt>
                <c:pt idx="14">
                  <c:v>HG</c:v>
                </c:pt>
                <c:pt idx="15">
                  <c:v>QT</c:v>
                </c:pt>
                <c:pt idx="16">
                  <c:v>JL</c:v>
                </c:pt>
                <c:pt idx="17">
                  <c:v>MO</c:v>
                </c:pt>
                <c:pt idx="18">
                  <c:v>NL</c:v>
                </c:pt>
                <c:pt idx="19">
                  <c:v>PU</c:v>
                </c:pt>
                <c:pt idx="20">
                  <c:v>TM</c:v>
                </c:pt>
                <c:pt idx="21">
                  <c:v>CO</c:v>
                </c:pt>
                <c:pt idx="22">
                  <c:v>DG</c:v>
                </c:pt>
                <c:pt idx="23">
                  <c:v>TX</c:v>
                </c:pt>
                <c:pt idx="24">
                  <c:v>NY</c:v>
                </c:pt>
                <c:pt idx="25">
                  <c:v>CM</c:v>
                </c:pt>
                <c:pt idx="26">
                  <c:v>BS</c:v>
                </c:pt>
                <c:pt idx="27">
                  <c:v>CL</c:v>
                </c:pt>
                <c:pt idx="28">
                  <c:v>CH</c:v>
                </c:pt>
                <c:pt idx="29">
                  <c:v>BC</c:v>
                </c:pt>
                <c:pt idx="30">
                  <c:v>SO</c:v>
                </c:pt>
                <c:pt idx="31">
                  <c:v>MX</c:v>
                </c:pt>
                <c:pt idx="32">
                  <c:v>SI</c:v>
                </c:pt>
              </c:strCache>
            </c:strRef>
          </c:cat>
          <c:val>
            <c:numRef>
              <c:f>Hoja1!$B$2:$B$34</c:f>
              <c:numCache>
                <c:formatCode>0.0</c:formatCode>
                <c:ptCount val="33"/>
                <c:pt idx="0">
                  <c:v>54.810382821708593</c:v>
                </c:pt>
                <c:pt idx="1">
                  <c:v>63.133149989422463</c:v>
                </c:pt>
                <c:pt idx="2">
                  <c:v>61.196880147075298</c:v>
                </c:pt>
                <c:pt idx="3">
                  <c:v>62.555539473049357</c:v>
                </c:pt>
                <c:pt idx="4">
                  <c:v>67.930447448468513</c:v>
                </c:pt>
                <c:pt idx="5">
                  <c:v>69.372637496137443</c:v>
                </c:pt>
                <c:pt idx="6">
                  <c:v>73.906914705084333</c:v>
                </c:pt>
                <c:pt idx="7">
                  <c:v>73.727559170513672</c:v>
                </c:pt>
                <c:pt idx="8">
                  <c:v>66.344225957138406</c:v>
                </c:pt>
                <c:pt idx="9">
                  <c:v>67.175116534576347</c:v>
                </c:pt>
                <c:pt idx="10" formatCode="_-* #,##0.0\ _P_t_s_-;\-* #,##0.0\ _P_t_s_-;_-* &quot;-&quot;\ _P_t_s_-;_-@_-">
                  <c:v>71.534514229298935</c:v>
                </c:pt>
                <c:pt idx="11">
                  <c:v>72.268004992092656</c:v>
                </c:pt>
                <c:pt idx="12">
                  <c:v>74.805401580375033</c:v>
                </c:pt>
                <c:pt idx="13">
                  <c:v>73.685194769047456</c:v>
                </c:pt>
                <c:pt idx="14">
                  <c:v>70.701287395576983</c:v>
                </c:pt>
                <c:pt idx="15" formatCode="#,##0.0">
                  <c:v>70.146671429209263</c:v>
                </c:pt>
                <c:pt idx="16">
                  <c:v>71.080353038521636</c:v>
                </c:pt>
                <c:pt idx="17">
                  <c:v>75.337013268928374</c:v>
                </c:pt>
                <c:pt idx="18">
                  <c:v>79.273305873906153</c:v>
                </c:pt>
                <c:pt idx="19">
                  <c:v>69.457564822086141</c:v>
                </c:pt>
                <c:pt idx="20">
                  <c:v>73.381104086128843</c:v>
                </c:pt>
                <c:pt idx="21">
                  <c:v>75.115282433708458</c:v>
                </c:pt>
                <c:pt idx="22">
                  <c:v>72.971121355333906</c:v>
                </c:pt>
                <c:pt idx="23">
                  <c:v>65.127298792398719</c:v>
                </c:pt>
                <c:pt idx="24">
                  <c:v>78.553095176983888</c:v>
                </c:pt>
                <c:pt idx="25">
                  <c:v>79.636791922322317</c:v>
                </c:pt>
                <c:pt idx="26">
                  <c:v>76.013850164571352</c:v>
                </c:pt>
                <c:pt idx="27">
                  <c:v>77.993707978661831</c:v>
                </c:pt>
                <c:pt idx="28">
                  <c:v>78.819979143889668</c:v>
                </c:pt>
                <c:pt idx="29">
                  <c:v>78.832014918882606</c:v>
                </c:pt>
                <c:pt idx="30">
                  <c:v>80.312116994798046</c:v>
                </c:pt>
                <c:pt idx="31">
                  <c:v>76.341451679029021</c:v>
                </c:pt>
                <c:pt idx="32">
                  <c:v>79.809415366236081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2-926A-413E-BCC6-9E5ABFA32773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3-926A-413E-BCC6-9E5ABFA32773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4-926A-413E-BCC6-9E5ABFA32773}"/>
              </c:ext>
            </c:extLst>
          </c:dPt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5-926A-413E-BCC6-9E5ABFA32773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6-926A-413E-BCC6-9E5ABFA32773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7-926A-413E-BCC6-9E5ABFA32773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8-926A-413E-BCC6-9E5ABFA32773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9-926A-413E-BCC6-9E5ABFA32773}"/>
              </c:ext>
            </c:extLst>
          </c:dPt>
          <c:dPt>
            <c:idx val="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A-926A-413E-BCC6-9E5ABFA32773}"/>
              </c:ext>
            </c:extLst>
          </c:dPt>
          <c:dPt>
            <c:idx val="1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B-926A-413E-BCC6-9E5ABFA32773}"/>
              </c:ext>
            </c:extLst>
          </c:dPt>
          <c:dPt>
            <c:idx val="1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C-926A-413E-BCC6-9E5ABFA32773}"/>
              </c:ext>
            </c:extLst>
          </c:dPt>
          <c:dPt>
            <c:idx val="1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D-926A-413E-BCC6-9E5ABFA32773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F-926A-413E-BCC6-9E5ABFA32773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5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0-926A-413E-BCC6-9E5ABFA32773}"/>
              </c:ext>
            </c:extLst>
          </c:dPt>
          <c:dPt>
            <c:idx val="1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1-926A-413E-BCC6-9E5ABFA32773}"/>
              </c:ext>
            </c:extLst>
          </c:dPt>
          <c:dPt>
            <c:idx val="1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2-926A-413E-BCC6-9E5ABFA32773}"/>
              </c:ext>
            </c:extLst>
          </c:dPt>
          <c:dPt>
            <c:idx val="1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3-926A-413E-BCC6-9E5ABFA32773}"/>
              </c:ext>
            </c:extLst>
          </c:dPt>
          <c:dPt>
            <c:idx val="1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4-926A-413E-BCC6-9E5ABFA32773}"/>
              </c:ext>
            </c:extLst>
          </c:dPt>
          <c:dPt>
            <c:idx val="1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5-926A-413E-BCC6-9E5ABFA32773}"/>
              </c:ext>
            </c:extLst>
          </c:dPt>
          <c:dPt>
            <c:idx val="2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6-926A-413E-BCC6-9E5ABFA32773}"/>
              </c:ext>
            </c:extLst>
          </c:dPt>
          <c:dPt>
            <c:idx val="2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7-926A-413E-BCC6-9E5ABFA32773}"/>
              </c:ext>
            </c:extLst>
          </c:dPt>
          <c:dPt>
            <c:idx val="2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8-926A-413E-BCC6-9E5ABFA32773}"/>
              </c:ext>
            </c:extLst>
          </c:dPt>
          <c:dPt>
            <c:idx val="2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9-926A-413E-BCC6-9E5ABFA32773}"/>
              </c:ext>
            </c:extLst>
          </c:dPt>
          <c:dPt>
            <c:idx val="2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A-926A-413E-BCC6-9E5ABFA32773}"/>
              </c:ext>
            </c:extLst>
          </c:dPt>
          <c:dPt>
            <c:idx val="2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B-926A-413E-BCC6-9E5ABFA32773}"/>
              </c:ext>
            </c:extLst>
          </c:dPt>
          <c:dPt>
            <c:idx val="2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C-926A-413E-BCC6-9E5ABFA32773}"/>
              </c:ext>
            </c:extLst>
          </c:dPt>
          <c:dPt>
            <c:idx val="2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D-926A-413E-BCC6-9E5ABFA32773}"/>
              </c:ext>
            </c:extLst>
          </c:dPt>
          <c:dPt>
            <c:idx val="2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E-926A-413E-BCC6-9E5ABFA32773}"/>
              </c:ext>
            </c:extLst>
          </c:dPt>
          <c:dPt>
            <c:idx val="2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F-926A-413E-BCC6-9E5ABFA32773}"/>
              </c:ext>
            </c:extLst>
          </c:dPt>
          <c:dPt>
            <c:idx val="3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40-926A-413E-BCC6-9E5ABFA32773}"/>
              </c:ext>
            </c:extLst>
          </c:dPt>
          <c:dLbls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Hoja1!$A$2:$A$34</c:f>
              <c:strCache>
                <c:ptCount val="33"/>
                <c:pt idx="0">
                  <c:v>CS</c:v>
                </c:pt>
                <c:pt idx="1">
                  <c:v>OX</c:v>
                </c:pt>
                <c:pt idx="2">
                  <c:v>GR</c:v>
                </c:pt>
                <c:pt idx="3">
                  <c:v>MI</c:v>
                </c:pt>
                <c:pt idx="4">
                  <c:v>GT</c:v>
                </c:pt>
                <c:pt idx="5">
                  <c:v>ZT</c:v>
                </c:pt>
                <c:pt idx="6">
                  <c:v>VZ</c:v>
                </c:pt>
                <c:pt idx="7">
                  <c:v>CP</c:v>
                </c:pt>
                <c:pt idx="8">
                  <c:v>TB</c:v>
                </c:pt>
                <c:pt idx="9">
                  <c:v>SL</c:v>
                </c:pt>
                <c:pt idx="10">
                  <c:v>AG</c:v>
                </c:pt>
                <c:pt idx="11">
                  <c:v>RM</c:v>
                </c:pt>
                <c:pt idx="12">
                  <c:v>YU</c:v>
                </c:pt>
                <c:pt idx="13">
                  <c:v>QR</c:v>
                </c:pt>
                <c:pt idx="14">
                  <c:v>HG</c:v>
                </c:pt>
                <c:pt idx="15">
                  <c:v>QT</c:v>
                </c:pt>
                <c:pt idx="16">
                  <c:v>JL</c:v>
                </c:pt>
                <c:pt idx="17">
                  <c:v>MO</c:v>
                </c:pt>
                <c:pt idx="18">
                  <c:v>NL</c:v>
                </c:pt>
                <c:pt idx="19">
                  <c:v>PU</c:v>
                </c:pt>
                <c:pt idx="20">
                  <c:v>TM</c:v>
                </c:pt>
                <c:pt idx="21">
                  <c:v>CO</c:v>
                </c:pt>
                <c:pt idx="22">
                  <c:v>DG</c:v>
                </c:pt>
                <c:pt idx="23">
                  <c:v>TX</c:v>
                </c:pt>
                <c:pt idx="24">
                  <c:v>NY</c:v>
                </c:pt>
                <c:pt idx="25">
                  <c:v>CM</c:v>
                </c:pt>
                <c:pt idx="26">
                  <c:v>BS</c:v>
                </c:pt>
                <c:pt idx="27">
                  <c:v>CL</c:v>
                </c:pt>
                <c:pt idx="28">
                  <c:v>CH</c:v>
                </c:pt>
                <c:pt idx="29">
                  <c:v>BC</c:v>
                </c:pt>
                <c:pt idx="30">
                  <c:v>SO</c:v>
                </c:pt>
                <c:pt idx="31">
                  <c:v>MX</c:v>
                </c:pt>
                <c:pt idx="32">
                  <c:v>SI</c:v>
                </c:pt>
              </c:strCache>
            </c:strRef>
          </c:cat>
          <c:val>
            <c:numRef>
              <c:f>Hoja1!$C$2:$C$34</c:f>
              <c:numCache>
                <c:formatCode>0.0</c:formatCode>
                <c:ptCount val="33"/>
                <c:pt idx="0">
                  <c:v>58.577789758612262</c:v>
                </c:pt>
                <c:pt idx="1">
                  <c:v>61.165130263219922</c:v>
                </c:pt>
                <c:pt idx="2">
                  <c:v>67.066833208549554</c:v>
                </c:pt>
                <c:pt idx="3">
                  <c:v>68.064033650764387</c:v>
                </c:pt>
                <c:pt idx="4">
                  <c:v>68.140302871556244</c:v>
                </c:pt>
                <c:pt idx="5">
                  <c:v>68.991913492813964</c:v>
                </c:pt>
                <c:pt idx="6">
                  <c:v>69.269017432646578</c:v>
                </c:pt>
                <c:pt idx="7">
                  <c:v>69.529836669263304</c:v>
                </c:pt>
                <c:pt idx="8">
                  <c:v>69.536418758154866</c:v>
                </c:pt>
                <c:pt idx="9">
                  <c:v>70.862329803328279</c:v>
                </c:pt>
                <c:pt idx="10" formatCode="_-* #,##0.0\ _P_t_s_-;\-* #,##0.0\ _P_t_s_-;_-* &quot;-&quot;\ _P_t_s_-;_-@_-">
                  <c:v>71.744261675968303</c:v>
                </c:pt>
                <c:pt idx="11">
                  <c:v>72.297977860488459</c:v>
                </c:pt>
                <c:pt idx="12">
                  <c:v>72.316197150089039</c:v>
                </c:pt>
                <c:pt idx="13">
                  <c:v>72.349727555416081</c:v>
                </c:pt>
                <c:pt idx="14">
                  <c:v>72.405828078496796</c:v>
                </c:pt>
                <c:pt idx="15" formatCode="#,##0.0">
                  <c:v>72.411819326608764</c:v>
                </c:pt>
                <c:pt idx="16">
                  <c:v>72.472928154381336</c:v>
                </c:pt>
                <c:pt idx="17">
                  <c:v>73.511269399925723</c:v>
                </c:pt>
                <c:pt idx="18">
                  <c:v>73.513693971563185</c:v>
                </c:pt>
                <c:pt idx="19">
                  <c:v>73.642367254351626</c:v>
                </c:pt>
                <c:pt idx="20">
                  <c:v>73.763741697443493</c:v>
                </c:pt>
                <c:pt idx="21">
                  <c:v>73.934947289264926</c:v>
                </c:pt>
                <c:pt idx="22">
                  <c:v>74.400410270231831</c:v>
                </c:pt>
                <c:pt idx="23">
                  <c:v>74.657599755155132</c:v>
                </c:pt>
                <c:pt idx="24">
                  <c:v>75.11715933669791</c:v>
                </c:pt>
                <c:pt idx="25">
                  <c:v>75.119647802953963</c:v>
                </c:pt>
                <c:pt idx="26">
                  <c:v>75.530085488369807</c:v>
                </c:pt>
                <c:pt idx="27">
                  <c:v>75.699817133211397</c:v>
                </c:pt>
                <c:pt idx="28">
                  <c:v>77.014837967454866</c:v>
                </c:pt>
                <c:pt idx="29">
                  <c:v>77.069434339496638</c:v>
                </c:pt>
                <c:pt idx="30">
                  <c:v>77.125696605967974</c:v>
                </c:pt>
                <c:pt idx="31">
                  <c:v>77.793377828742408</c:v>
                </c:pt>
                <c:pt idx="32">
                  <c:v>78.154909087633484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41-926A-413E-BCC6-9E5ABFA327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"/>
        <c:axId val="138757120"/>
        <c:axId val="102140736"/>
      </c:barChart>
      <c:catAx>
        <c:axId val="1387571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2140736"/>
        <c:crosses val="autoZero"/>
        <c:auto val="1"/>
        <c:lblAlgn val="ctr"/>
        <c:lblOffset val="100"/>
        <c:noMultiLvlLbl val="0"/>
      </c:catAx>
      <c:valAx>
        <c:axId val="102140736"/>
        <c:scaling>
          <c:orientation val="minMax"/>
          <c:max val="100"/>
        </c:scaling>
        <c:delete val="0"/>
        <c:axPos val="l"/>
        <c:majorGridlines>
          <c:spPr>
            <a:ln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crossAx val="138757120"/>
        <c:crosses val="autoZero"/>
        <c:crossBetween val="between"/>
      </c:valAx>
      <c:spPr>
        <a:ln>
          <a:solidFill>
            <a:schemeClr val="bg1">
              <a:lumMod val="50000"/>
            </a:schemeClr>
          </a:solidFill>
        </a:ln>
      </c:spPr>
    </c:plotArea>
    <c:legend>
      <c:legendPos val="tr"/>
      <c:layout>
        <c:manualLayout>
          <c:xMode val="edge"/>
          <c:yMode val="edge"/>
          <c:x val="0.85363199912510945"/>
          <c:y val="0"/>
          <c:w val="0.12136800087489066"/>
          <c:h val="4.7313600523259537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Soberana Sans" pitchFamily="50" charset="0"/>
        </a:defRPr>
      </a:pPr>
      <a:endParaRPr lang="es-MX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749999999999997E-2"/>
          <c:y val="5.2720964878438199E-2"/>
          <c:w val="0.93327198162729641"/>
          <c:h val="0.872764714429586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F3AC-4347-A30A-7ECF4149EFDD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F3AC-4347-A30A-7ECF4149EFDD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F3AC-4347-A30A-7ECF4149EFDD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F3AC-4347-A30A-7ECF4149EFDD}"/>
              </c:ext>
            </c:extLst>
          </c:dPt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F3AC-4347-A30A-7ECF4149EFDD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F3AC-4347-A30A-7ECF4149EFDD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F3AC-4347-A30A-7ECF4149EFDD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F3AC-4347-A30A-7ECF4149EFDD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F3AC-4347-A30A-7ECF4149EFDD}"/>
              </c:ext>
            </c:extLst>
          </c:dPt>
          <c:dPt>
            <c:idx val="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F3AC-4347-A30A-7ECF4149EFDD}"/>
              </c:ext>
            </c:extLst>
          </c:dPt>
          <c:dPt>
            <c:idx val="1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F3AC-4347-A30A-7ECF4149EFDD}"/>
              </c:ext>
            </c:extLst>
          </c:dPt>
          <c:dPt>
            <c:idx val="1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F3AC-4347-A30A-7ECF4149EFDD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3AC-4347-A30A-7ECF4149EFDD}"/>
              </c:ext>
            </c:extLst>
          </c:dPt>
          <c:dPt>
            <c:idx val="1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E-F3AC-4347-A30A-7ECF4149EFDD}"/>
              </c:ext>
            </c:extLst>
          </c:dPt>
          <c:dPt>
            <c:idx val="1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F-F3AC-4347-A30A-7ECF4149EFDD}"/>
              </c:ext>
            </c:extLst>
          </c:dPt>
          <c:dPt>
            <c:idx val="1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0-F3AC-4347-A30A-7ECF4149EFDD}"/>
              </c:ext>
            </c:extLst>
          </c:dPt>
          <c:dPt>
            <c:idx val="1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1-F3AC-4347-A30A-7ECF4149EFDD}"/>
              </c:ext>
            </c:extLst>
          </c:dPt>
          <c:dPt>
            <c:idx val="1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2-F3AC-4347-A30A-7ECF4149EFDD}"/>
              </c:ext>
            </c:extLst>
          </c:dPt>
          <c:dPt>
            <c:idx val="1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3-F3AC-4347-A30A-7ECF4149EFDD}"/>
              </c:ext>
            </c:extLst>
          </c:dPt>
          <c:dPt>
            <c:idx val="1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4-F3AC-4347-A30A-7ECF4149EFDD}"/>
              </c:ext>
            </c:extLst>
          </c:dPt>
          <c:dPt>
            <c:idx val="2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5-F3AC-4347-A30A-7ECF4149EFDD}"/>
              </c:ext>
            </c:extLst>
          </c:dPt>
          <c:dPt>
            <c:idx val="2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6-F3AC-4347-A30A-7ECF4149EFDD}"/>
              </c:ext>
            </c:extLst>
          </c:dPt>
          <c:dPt>
            <c:idx val="2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7-F3AC-4347-A30A-7ECF4149EFDD}"/>
              </c:ext>
            </c:extLst>
          </c:dPt>
          <c:dPt>
            <c:idx val="2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8-F3AC-4347-A30A-7ECF4149EFDD}"/>
              </c:ext>
            </c:extLst>
          </c:dPt>
          <c:dPt>
            <c:idx val="2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9-F3AC-4347-A30A-7ECF4149EFDD}"/>
              </c:ext>
            </c:extLst>
          </c:dPt>
          <c:dPt>
            <c:idx val="2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A-F3AC-4347-A30A-7ECF4149EFDD}"/>
              </c:ext>
            </c:extLst>
          </c:dPt>
          <c:dPt>
            <c:idx val="2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B-F3AC-4347-A30A-7ECF4149EFDD}"/>
              </c:ext>
            </c:extLst>
          </c:dPt>
          <c:dPt>
            <c:idx val="2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C-F3AC-4347-A30A-7ECF4149EFDD}"/>
              </c:ext>
            </c:extLst>
          </c:dPt>
          <c:dPt>
            <c:idx val="2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D-F3AC-4347-A30A-7ECF4149EFDD}"/>
              </c:ext>
            </c:extLst>
          </c:dPt>
          <c:dPt>
            <c:idx val="2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E-F3AC-4347-A30A-7ECF4149EFDD}"/>
              </c:ext>
            </c:extLst>
          </c:dPt>
          <c:dPt>
            <c:idx val="3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F-F3AC-4347-A30A-7ECF4149EFDD}"/>
              </c:ext>
            </c:extLst>
          </c:dPt>
          <c:dPt>
            <c:idx val="3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0-F3AC-4347-A30A-7ECF4149EFD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Hoja1!$A$2:$A$34</c:f>
              <c:strCache>
                <c:ptCount val="33"/>
                <c:pt idx="0">
                  <c:v>CS</c:v>
                </c:pt>
                <c:pt idx="1">
                  <c:v>OX</c:v>
                </c:pt>
                <c:pt idx="2">
                  <c:v>GT</c:v>
                </c:pt>
                <c:pt idx="3">
                  <c:v>MI</c:v>
                </c:pt>
                <c:pt idx="4">
                  <c:v>GR</c:v>
                </c:pt>
                <c:pt idx="5">
                  <c:v>YU</c:v>
                </c:pt>
                <c:pt idx="6">
                  <c:v>JL</c:v>
                </c:pt>
                <c:pt idx="7">
                  <c:v>ZT</c:v>
                </c:pt>
                <c:pt idx="8">
                  <c:v>TB</c:v>
                </c:pt>
                <c:pt idx="9">
                  <c:v>AG</c:v>
                </c:pt>
                <c:pt idx="10">
                  <c:v>VZ</c:v>
                </c:pt>
                <c:pt idx="11">
                  <c:v>CP</c:v>
                </c:pt>
                <c:pt idx="12">
                  <c:v>QR</c:v>
                </c:pt>
                <c:pt idx="13">
                  <c:v>QT</c:v>
                </c:pt>
                <c:pt idx="14">
                  <c:v>SL</c:v>
                </c:pt>
                <c:pt idx="15">
                  <c:v>RM</c:v>
                </c:pt>
                <c:pt idx="16">
                  <c:v>PU</c:v>
                </c:pt>
                <c:pt idx="17">
                  <c:v>NL</c:v>
                </c:pt>
                <c:pt idx="18">
                  <c:v>TX</c:v>
                </c:pt>
                <c:pt idx="19">
                  <c:v>HG</c:v>
                </c:pt>
                <c:pt idx="20">
                  <c:v>DG</c:v>
                </c:pt>
                <c:pt idx="21">
                  <c:v>MO</c:v>
                </c:pt>
                <c:pt idx="22">
                  <c:v>TM</c:v>
                </c:pt>
                <c:pt idx="23">
                  <c:v>CL</c:v>
                </c:pt>
                <c:pt idx="24">
                  <c:v>CO</c:v>
                </c:pt>
                <c:pt idx="25">
                  <c:v>CM</c:v>
                </c:pt>
                <c:pt idx="26">
                  <c:v>NY</c:v>
                </c:pt>
                <c:pt idx="27">
                  <c:v>BS</c:v>
                </c:pt>
                <c:pt idx="28">
                  <c:v>SO</c:v>
                </c:pt>
                <c:pt idx="29">
                  <c:v>MX</c:v>
                </c:pt>
                <c:pt idx="30">
                  <c:v>BC</c:v>
                </c:pt>
                <c:pt idx="31">
                  <c:v>CH</c:v>
                </c:pt>
                <c:pt idx="32">
                  <c:v>SI</c:v>
                </c:pt>
              </c:strCache>
            </c:strRef>
          </c:cat>
          <c:val>
            <c:numRef>
              <c:f>Hoja1!$B$2:$B$34</c:f>
              <c:numCache>
                <c:formatCode>0.0</c:formatCode>
                <c:ptCount val="33"/>
                <c:pt idx="0">
                  <c:v>51.839542868856647</c:v>
                </c:pt>
                <c:pt idx="1">
                  <c:v>59.7</c:v>
                </c:pt>
                <c:pt idx="2">
                  <c:v>59.560776349283657</c:v>
                </c:pt>
                <c:pt idx="3">
                  <c:v>56.871396970348243</c:v>
                </c:pt>
                <c:pt idx="4">
                  <c:v>57.840656219651983</c:v>
                </c:pt>
                <c:pt idx="5">
                  <c:v>61.244119458531543</c:v>
                </c:pt>
                <c:pt idx="6">
                  <c:v>67.208151424986099</c:v>
                </c:pt>
                <c:pt idx="7">
                  <c:v>64.556410137019924</c:v>
                </c:pt>
                <c:pt idx="8">
                  <c:v>63.401789162394778</c:v>
                </c:pt>
                <c:pt idx="9">
                  <c:v>63.4</c:v>
                </c:pt>
                <c:pt idx="10">
                  <c:v>70.400000000000006</c:v>
                </c:pt>
                <c:pt idx="11">
                  <c:v>67.751886861581283</c:v>
                </c:pt>
                <c:pt idx="12">
                  <c:v>67.507034474360594</c:v>
                </c:pt>
                <c:pt idx="13">
                  <c:v>62.730499620484899</c:v>
                </c:pt>
                <c:pt idx="14">
                  <c:v>62.973471717031643</c:v>
                </c:pt>
                <c:pt idx="15">
                  <c:v>67.208151424986099</c:v>
                </c:pt>
                <c:pt idx="16">
                  <c:v>63.407503448657032</c:v>
                </c:pt>
                <c:pt idx="17">
                  <c:v>73.399999999999963</c:v>
                </c:pt>
                <c:pt idx="18">
                  <c:v>60.8</c:v>
                </c:pt>
                <c:pt idx="19">
                  <c:v>65.249885801339772</c:v>
                </c:pt>
                <c:pt idx="20">
                  <c:v>68.82104994252137</c:v>
                </c:pt>
                <c:pt idx="21">
                  <c:v>71.338822834085477</c:v>
                </c:pt>
                <c:pt idx="22">
                  <c:v>69.449843657567826</c:v>
                </c:pt>
                <c:pt idx="23">
                  <c:v>71.631190749255566</c:v>
                </c:pt>
                <c:pt idx="24">
                  <c:v>71.545543990015801</c:v>
                </c:pt>
                <c:pt idx="25">
                  <c:v>74.885345463179348</c:v>
                </c:pt>
                <c:pt idx="26">
                  <c:v>75.5</c:v>
                </c:pt>
                <c:pt idx="27">
                  <c:v>73.836676765744983</c:v>
                </c:pt>
                <c:pt idx="28">
                  <c:v>76.124383731260281</c:v>
                </c:pt>
                <c:pt idx="29">
                  <c:v>71.282831701035107</c:v>
                </c:pt>
                <c:pt idx="30">
                  <c:v>75.608152797189334</c:v>
                </c:pt>
                <c:pt idx="31">
                  <c:v>74.5</c:v>
                </c:pt>
                <c:pt idx="32">
                  <c:v>77.55357276189055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1-F3AC-4347-A30A-7ECF4149EFDD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2-F3AC-4347-A30A-7ECF4149EFDD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3-F3AC-4347-A30A-7ECF4149EFDD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4-F3AC-4347-A30A-7ECF4149EFDD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5-F3AC-4347-A30A-7ECF4149EFDD}"/>
              </c:ext>
            </c:extLst>
          </c:dPt>
          <c:dPt>
            <c:idx val="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6-F3AC-4347-A30A-7ECF4149EFDD}"/>
              </c:ext>
            </c:extLst>
          </c:dPt>
          <c:dPt>
            <c:idx val="1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7-F3AC-4347-A30A-7ECF4149EFDD}"/>
              </c:ext>
            </c:extLst>
          </c:dPt>
          <c:dPt>
            <c:idx val="1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8-F3AC-4347-A30A-7ECF4149EFDD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2A-F3AC-4347-A30A-7ECF4149EFDD}"/>
              </c:ext>
            </c:extLst>
          </c:dPt>
          <c:dPt>
            <c:idx val="1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B-F3AC-4347-A30A-7ECF4149EFDD}"/>
              </c:ext>
            </c:extLst>
          </c:dPt>
          <c:dPt>
            <c:idx val="2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C-F3AC-4347-A30A-7ECF4149EFDD}"/>
              </c:ext>
            </c:extLst>
          </c:dPt>
          <c:dPt>
            <c:idx val="2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D-F3AC-4347-A30A-7ECF4149EFDD}"/>
              </c:ext>
            </c:extLst>
          </c:dPt>
          <c:dPt>
            <c:idx val="2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E-F3AC-4347-A30A-7ECF4149EFDD}"/>
              </c:ext>
            </c:extLst>
          </c:dPt>
          <c:dPt>
            <c:idx val="2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F-F3AC-4347-A30A-7ECF4149EFDD}"/>
              </c:ext>
            </c:extLst>
          </c:dPt>
          <c:dPt>
            <c:idx val="2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0-F3AC-4347-A30A-7ECF4149EFDD}"/>
              </c:ext>
            </c:extLst>
          </c:dPt>
          <c:dPt>
            <c:idx val="2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1-F3AC-4347-A30A-7ECF4149EFDD}"/>
              </c:ext>
            </c:extLst>
          </c:dPt>
          <c:dPt>
            <c:idx val="2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2-F3AC-4347-A30A-7ECF4149EFDD}"/>
              </c:ext>
            </c:extLst>
          </c:dPt>
          <c:dPt>
            <c:idx val="2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3-F3AC-4347-A30A-7ECF4149EFDD}"/>
              </c:ext>
            </c:extLst>
          </c:dPt>
          <c:dPt>
            <c:idx val="3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4-F3AC-4347-A30A-7ECF4149EFDD}"/>
              </c:ext>
            </c:extLst>
          </c:dPt>
          <c:dPt>
            <c:idx val="3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5-F3AC-4347-A30A-7ECF4149EFD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Hoja1!$A$2:$A$34</c:f>
              <c:strCache>
                <c:ptCount val="33"/>
                <c:pt idx="0">
                  <c:v>CS</c:v>
                </c:pt>
                <c:pt idx="1">
                  <c:v>OX</c:v>
                </c:pt>
                <c:pt idx="2">
                  <c:v>GT</c:v>
                </c:pt>
                <c:pt idx="3">
                  <c:v>MI</c:v>
                </c:pt>
                <c:pt idx="4">
                  <c:v>GR</c:v>
                </c:pt>
                <c:pt idx="5">
                  <c:v>YU</c:v>
                </c:pt>
                <c:pt idx="6">
                  <c:v>JL</c:v>
                </c:pt>
                <c:pt idx="7">
                  <c:v>ZT</c:v>
                </c:pt>
                <c:pt idx="8">
                  <c:v>TB</c:v>
                </c:pt>
                <c:pt idx="9">
                  <c:v>AG</c:v>
                </c:pt>
                <c:pt idx="10">
                  <c:v>VZ</c:v>
                </c:pt>
                <c:pt idx="11">
                  <c:v>CP</c:v>
                </c:pt>
                <c:pt idx="12">
                  <c:v>QR</c:v>
                </c:pt>
                <c:pt idx="13">
                  <c:v>QT</c:v>
                </c:pt>
                <c:pt idx="14">
                  <c:v>SL</c:v>
                </c:pt>
                <c:pt idx="15">
                  <c:v>RM</c:v>
                </c:pt>
                <c:pt idx="16">
                  <c:v>PU</c:v>
                </c:pt>
                <c:pt idx="17">
                  <c:v>NL</c:v>
                </c:pt>
                <c:pt idx="18">
                  <c:v>TX</c:v>
                </c:pt>
                <c:pt idx="19">
                  <c:v>HG</c:v>
                </c:pt>
                <c:pt idx="20">
                  <c:v>DG</c:v>
                </c:pt>
                <c:pt idx="21">
                  <c:v>MO</c:v>
                </c:pt>
                <c:pt idx="22">
                  <c:v>TM</c:v>
                </c:pt>
                <c:pt idx="23">
                  <c:v>CL</c:v>
                </c:pt>
                <c:pt idx="24">
                  <c:v>CO</c:v>
                </c:pt>
                <c:pt idx="25">
                  <c:v>CM</c:v>
                </c:pt>
                <c:pt idx="26">
                  <c:v>NY</c:v>
                </c:pt>
                <c:pt idx="27">
                  <c:v>BS</c:v>
                </c:pt>
                <c:pt idx="28">
                  <c:v>SO</c:v>
                </c:pt>
                <c:pt idx="29">
                  <c:v>MX</c:v>
                </c:pt>
                <c:pt idx="30">
                  <c:v>BC</c:v>
                </c:pt>
                <c:pt idx="31">
                  <c:v>CH</c:v>
                </c:pt>
                <c:pt idx="32">
                  <c:v>SI</c:v>
                </c:pt>
              </c:strCache>
            </c:strRef>
          </c:cat>
          <c:val>
            <c:numRef>
              <c:f>Hoja1!$C$2:$C$34</c:f>
              <c:numCache>
                <c:formatCode>0.0</c:formatCode>
                <c:ptCount val="33"/>
                <c:pt idx="0">
                  <c:v>55.633307324480427</c:v>
                </c:pt>
                <c:pt idx="1">
                  <c:v>58.89368851299939</c:v>
                </c:pt>
                <c:pt idx="2">
                  <c:v>61.762966695090959</c:v>
                </c:pt>
                <c:pt idx="3">
                  <c:v>62.530007918319811</c:v>
                </c:pt>
                <c:pt idx="4">
                  <c:v>63.673205091178012</c:v>
                </c:pt>
                <c:pt idx="5">
                  <c:v>64.186861348082857</c:v>
                </c:pt>
                <c:pt idx="6">
                  <c:v>64.442402810130247</c:v>
                </c:pt>
                <c:pt idx="7">
                  <c:v>65.293150598935156</c:v>
                </c:pt>
                <c:pt idx="8">
                  <c:v>65.764576457645774</c:v>
                </c:pt>
                <c:pt idx="9">
                  <c:v>65.951386849062146</c:v>
                </c:pt>
                <c:pt idx="10">
                  <c:v>66.074088748019008</c:v>
                </c:pt>
                <c:pt idx="11">
                  <c:v>66.456360370568262</c:v>
                </c:pt>
                <c:pt idx="12">
                  <c:v>67.616537814167103</c:v>
                </c:pt>
                <c:pt idx="13">
                  <c:v>67.927738275436596</c:v>
                </c:pt>
                <c:pt idx="14">
                  <c:v>68.167019667170976</c:v>
                </c:pt>
                <c:pt idx="15">
                  <c:v>68.279951286582971</c:v>
                </c:pt>
                <c:pt idx="16">
                  <c:v>68.772081683607055</c:v>
                </c:pt>
                <c:pt idx="17">
                  <c:v>69.323535493707979</c:v>
                </c:pt>
                <c:pt idx="18">
                  <c:v>69.995983013887283</c:v>
                </c:pt>
                <c:pt idx="19">
                  <c:v>70.446387894219185</c:v>
                </c:pt>
                <c:pt idx="20">
                  <c:v>71.034023231177571</c:v>
                </c:pt>
                <c:pt idx="21">
                  <c:v>71.108472964201027</c:v>
                </c:pt>
                <c:pt idx="22">
                  <c:v>71.119510063759307</c:v>
                </c:pt>
                <c:pt idx="23">
                  <c:v>71.256505837670559</c:v>
                </c:pt>
                <c:pt idx="24">
                  <c:v>71.422789200206282</c:v>
                </c:pt>
                <c:pt idx="25">
                  <c:v>72.828044706918007</c:v>
                </c:pt>
                <c:pt idx="26">
                  <c:v>72.867275965901882</c:v>
                </c:pt>
                <c:pt idx="27">
                  <c:v>73.137398487703322</c:v>
                </c:pt>
                <c:pt idx="28">
                  <c:v>73.383128622816983</c:v>
                </c:pt>
                <c:pt idx="29">
                  <c:v>73.559714589595032</c:v>
                </c:pt>
                <c:pt idx="30">
                  <c:v>74.015627985248202</c:v>
                </c:pt>
                <c:pt idx="31">
                  <c:v>74.03823496798158</c:v>
                </c:pt>
                <c:pt idx="32">
                  <c:v>76.185554009197077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6-F3AC-4347-A30A-7ECF4149EFD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"/>
        <c:axId val="139186688"/>
        <c:axId val="102143040"/>
      </c:barChart>
      <c:catAx>
        <c:axId val="1391866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2143040"/>
        <c:crosses val="autoZero"/>
        <c:auto val="1"/>
        <c:lblAlgn val="ctr"/>
        <c:lblOffset val="100"/>
        <c:noMultiLvlLbl val="0"/>
      </c:catAx>
      <c:valAx>
        <c:axId val="102143040"/>
        <c:scaling>
          <c:orientation val="minMax"/>
          <c:max val="100"/>
        </c:scaling>
        <c:delete val="0"/>
        <c:axPos val="l"/>
        <c:majorGridlines>
          <c:spPr>
            <a:ln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crossAx val="139186688"/>
        <c:crosses val="autoZero"/>
        <c:crossBetween val="between"/>
      </c:valAx>
      <c:spPr>
        <a:noFill/>
        <a:ln w="12700">
          <a:solidFill>
            <a:schemeClr val="bg1">
              <a:lumMod val="65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85110454943132119"/>
          <c:y val="0"/>
          <c:w val="0.13170527121609799"/>
          <c:h val="4.9616405134774347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 baseline="0">
          <a:latin typeface="Soberana Sans" pitchFamily="50" charset="0"/>
        </a:defRPr>
      </a:pPr>
      <a:endParaRPr lang="es-MX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9583333333333331E-2"/>
          <c:y val="5.8185274630938803E-2"/>
          <c:w val="0.9360497594050744"/>
          <c:h val="0.886021521539075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268F-4975-B2F8-5351EAFC9A17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268F-4975-B2F8-5351EAFC9A17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268F-4975-B2F8-5351EAFC9A17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268F-4975-B2F8-5351EAFC9A17}"/>
              </c:ext>
            </c:extLst>
          </c:dPt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268F-4975-B2F8-5351EAFC9A17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268F-4975-B2F8-5351EAFC9A17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268F-4975-B2F8-5351EAFC9A17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268F-4975-B2F8-5351EAFC9A17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268F-4975-B2F8-5351EAFC9A17}"/>
              </c:ext>
            </c:extLst>
          </c:dPt>
          <c:dPt>
            <c:idx val="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268F-4975-B2F8-5351EAFC9A17}"/>
              </c:ext>
            </c:extLst>
          </c:dPt>
          <c:dPt>
            <c:idx val="1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268F-4975-B2F8-5351EAFC9A17}"/>
              </c:ext>
            </c:extLst>
          </c:dPt>
          <c:dPt>
            <c:idx val="1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268F-4975-B2F8-5351EAFC9A17}"/>
              </c:ext>
            </c:extLst>
          </c:dPt>
          <c:dPt>
            <c:idx val="1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C-268F-4975-B2F8-5351EAFC9A17}"/>
              </c:ext>
            </c:extLst>
          </c:dPt>
          <c:dPt>
            <c:idx val="1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268F-4975-B2F8-5351EAFC9A17}"/>
              </c:ext>
            </c:extLst>
          </c:dPt>
          <c:dPt>
            <c:idx val="1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E-268F-4975-B2F8-5351EAFC9A17}"/>
              </c:ext>
            </c:extLst>
          </c:dPt>
          <c:dPt>
            <c:idx val="1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F-268F-4975-B2F8-5351EAFC9A17}"/>
              </c:ext>
            </c:extLst>
          </c:dPt>
          <c:dPt>
            <c:idx val="1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0-268F-4975-B2F8-5351EAFC9A17}"/>
              </c:ext>
            </c:extLst>
          </c:dPt>
          <c:dPt>
            <c:idx val="1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1-268F-4975-B2F8-5351EAFC9A17}"/>
              </c:ext>
            </c:extLst>
          </c:dPt>
          <c:dPt>
            <c:idx val="1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2-268F-4975-B2F8-5351EAFC9A17}"/>
              </c:ext>
            </c:extLst>
          </c:dPt>
          <c:dPt>
            <c:idx val="1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3-268F-4975-B2F8-5351EAFC9A17}"/>
              </c:ext>
            </c:extLst>
          </c:dPt>
          <c:dPt>
            <c:idx val="2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4-268F-4975-B2F8-5351EAFC9A17}"/>
              </c:ext>
            </c:extLst>
          </c:dPt>
          <c:dPt>
            <c:idx val="2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5-268F-4975-B2F8-5351EAFC9A17}"/>
              </c:ext>
            </c:extLst>
          </c:dPt>
          <c:dPt>
            <c:idx val="2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6-268F-4975-B2F8-5351EAFC9A17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8-268F-4975-B2F8-5351EAFC9A17}"/>
              </c:ext>
            </c:extLst>
          </c:dPt>
          <c:dPt>
            <c:idx val="2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9-268F-4975-B2F8-5351EAFC9A17}"/>
              </c:ext>
            </c:extLst>
          </c:dPt>
          <c:dPt>
            <c:idx val="2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A-268F-4975-B2F8-5351EAFC9A17}"/>
              </c:ext>
            </c:extLst>
          </c:dPt>
          <c:dPt>
            <c:idx val="2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B-268F-4975-B2F8-5351EAFC9A17}"/>
              </c:ext>
            </c:extLst>
          </c:dPt>
          <c:dPt>
            <c:idx val="2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C-268F-4975-B2F8-5351EAFC9A17}"/>
              </c:ext>
            </c:extLst>
          </c:dPt>
          <c:dPt>
            <c:idx val="2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D-268F-4975-B2F8-5351EAFC9A17}"/>
              </c:ext>
            </c:extLst>
          </c:dPt>
          <c:dPt>
            <c:idx val="2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E-268F-4975-B2F8-5351EAFC9A17}"/>
              </c:ext>
            </c:extLst>
          </c:dPt>
          <c:dPt>
            <c:idx val="3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F-268F-4975-B2F8-5351EAFC9A17}"/>
              </c:ext>
            </c:extLst>
          </c:dPt>
          <c:dPt>
            <c:idx val="3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0-268F-4975-B2F8-5351EAFC9A1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Hoja1!$A$2:$A$34</c:f>
              <c:strCache>
                <c:ptCount val="33"/>
                <c:pt idx="0">
                  <c:v>CS</c:v>
                </c:pt>
                <c:pt idx="1">
                  <c:v>SI</c:v>
                </c:pt>
                <c:pt idx="2">
                  <c:v>HG</c:v>
                </c:pt>
                <c:pt idx="3">
                  <c:v>OX</c:v>
                </c:pt>
                <c:pt idx="4">
                  <c:v>GR</c:v>
                </c:pt>
                <c:pt idx="5">
                  <c:v>BS</c:v>
                </c:pt>
                <c:pt idx="6">
                  <c:v>TB</c:v>
                </c:pt>
                <c:pt idx="7">
                  <c:v>VZ</c:v>
                </c:pt>
                <c:pt idx="8">
                  <c:v>CO</c:v>
                </c:pt>
                <c:pt idx="9">
                  <c:v>TM</c:v>
                </c:pt>
                <c:pt idx="10">
                  <c:v>NY</c:v>
                </c:pt>
                <c:pt idx="11">
                  <c:v>MO</c:v>
                </c:pt>
                <c:pt idx="12">
                  <c:v>CP</c:v>
                </c:pt>
                <c:pt idx="13">
                  <c:v>SL</c:v>
                </c:pt>
                <c:pt idx="14">
                  <c:v>ZT</c:v>
                </c:pt>
                <c:pt idx="15">
                  <c:v>DG</c:v>
                </c:pt>
                <c:pt idx="16">
                  <c:v>CL</c:v>
                </c:pt>
                <c:pt idx="17">
                  <c:v>MI</c:v>
                </c:pt>
                <c:pt idx="18">
                  <c:v>BC</c:v>
                </c:pt>
                <c:pt idx="19">
                  <c:v>RM </c:v>
                </c:pt>
                <c:pt idx="20">
                  <c:v>PU</c:v>
                </c:pt>
                <c:pt idx="21">
                  <c:v>SO</c:v>
                </c:pt>
                <c:pt idx="22">
                  <c:v>TX</c:v>
                </c:pt>
                <c:pt idx="23">
                  <c:v>QR</c:v>
                </c:pt>
                <c:pt idx="24">
                  <c:v>NL</c:v>
                </c:pt>
                <c:pt idx="25">
                  <c:v>CH</c:v>
                </c:pt>
                <c:pt idx="26">
                  <c:v>CM</c:v>
                </c:pt>
                <c:pt idx="27">
                  <c:v>GT</c:v>
                </c:pt>
                <c:pt idx="28">
                  <c:v>MX</c:v>
                </c:pt>
                <c:pt idx="29">
                  <c:v>YU</c:v>
                </c:pt>
                <c:pt idx="30">
                  <c:v>AG</c:v>
                </c:pt>
                <c:pt idx="31">
                  <c:v>QT</c:v>
                </c:pt>
                <c:pt idx="32">
                  <c:v>JL</c:v>
                </c:pt>
              </c:strCache>
            </c:strRef>
          </c:cat>
          <c:val>
            <c:numRef>
              <c:f>Hoja1!$B$2:$B$34</c:f>
              <c:numCache>
                <c:formatCode>0.0</c:formatCode>
                <c:ptCount val="33"/>
                <c:pt idx="0">
                  <c:v>7.7662327678983241</c:v>
                </c:pt>
                <c:pt idx="1">
                  <c:v>8.2302788770253112</c:v>
                </c:pt>
                <c:pt idx="2">
                  <c:v>12.965075538527399</c:v>
                </c:pt>
                <c:pt idx="3">
                  <c:v>10.7</c:v>
                </c:pt>
                <c:pt idx="4">
                  <c:v>9.8394265203786002</c:v>
                </c:pt>
                <c:pt idx="5">
                  <c:v>10.82748693997927</c:v>
                </c:pt>
                <c:pt idx="6">
                  <c:v>7.8967554899564609</c:v>
                </c:pt>
                <c:pt idx="7">
                  <c:v>9.4</c:v>
                </c:pt>
                <c:pt idx="8">
                  <c:v>12.940246830971191</c:v>
                </c:pt>
                <c:pt idx="9">
                  <c:v>12.172108352872041</c:v>
                </c:pt>
                <c:pt idx="10">
                  <c:v>11</c:v>
                </c:pt>
                <c:pt idx="11">
                  <c:v>11.799751184790891</c:v>
                </c:pt>
                <c:pt idx="12">
                  <c:v>14.417088004689679</c:v>
                </c:pt>
                <c:pt idx="13">
                  <c:v>11.779325646140229</c:v>
                </c:pt>
                <c:pt idx="14">
                  <c:v>16.67308660997363</c:v>
                </c:pt>
                <c:pt idx="15">
                  <c:v>14.19857019550467</c:v>
                </c:pt>
                <c:pt idx="16">
                  <c:v>14.677875864100759</c:v>
                </c:pt>
                <c:pt idx="17">
                  <c:v>13.2878052203815</c:v>
                </c:pt>
                <c:pt idx="18">
                  <c:v>14.254450280841491</c:v>
                </c:pt>
                <c:pt idx="19">
                  <c:v>14.4041875373757</c:v>
                </c:pt>
                <c:pt idx="20">
                  <c:v>14.85213954912984</c:v>
                </c:pt>
                <c:pt idx="21">
                  <c:v>14.70538642157689</c:v>
                </c:pt>
                <c:pt idx="22">
                  <c:v>11.8</c:v>
                </c:pt>
                <c:pt idx="23">
                  <c:v>17.299370702664621</c:v>
                </c:pt>
                <c:pt idx="24">
                  <c:v>16.399999999999999</c:v>
                </c:pt>
                <c:pt idx="25">
                  <c:v>14.1</c:v>
                </c:pt>
                <c:pt idx="26">
                  <c:v>20.249100258675629</c:v>
                </c:pt>
                <c:pt idx="27">
                  <c:v>19.226430612863791</c:v>
                </c:pt>
                <c:pt idx="28">
                  <c:v>15.17979669606248</c:v>
                </c:pt>
                <c:pt idx="29">
                  <c:v>22.198962141761999</c:v>
                </c:pt>
                <c:pt idx="30">
                  <c:v>22.6</c:v>
                </c:pt>
                <c:pt idx="31">
                  <c:v>20.763197452039709</c:v>
                </c:pt>
                <c:pt idx="32">
                  <c:v>19.06803346510986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1-268F-4975-B2F8-5351EAFC9A17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2-268F-4975-B2F8-5351EAFC9A17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3-268F-4975-B2F8-5351EAFC9A17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4-268F-4975-B2F8-5351EAFC9A17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5-268F-4975-B2F8-5351EAFC9A17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6-268F-4975-B2F8-5351EAFC9A17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7-268F-4975-B2F8-5351EAFC9A17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8-268F-4975-B2F8-5351EAFC9A17}"/>
              </c:ext>
            </c:extLst>
          </c:dPt>
          <c:dPt>
            <c:idx val="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9-268F-4975-B2F8-5351EAFC9A17}"/>
              </c:ext>
            </c:extLst>
          </c:dPt>
          <c:dPt>
            <c:idx val="1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A-268F-4975-B2F8-5351EAFC9A17}"/>
              </c:ext>
            </c:extLst>
          </c:dPt>
          <c:dPt>
            <c:idx val="1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B-268F-4975-B2F8-5351EAFC9A17}"/>
              </c:ext>
            </c:extLst>
          </c:dPt>
          <c:dPt>
            <c:idx val="1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C-268F-4975-B2F8-5351EAFC9A17}"/>
              </c:ext>
            </c:extLst>
          </c:dPt>
          <c:dPt>
            <c:idx val="1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D-268F-4975-B2F8-5351EAFC9A17}"/>
              </c:ext>
            </c:extLst>
          </c:dPt>
          <c:dPt>
            <c:idx val="1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E-268F-4975-B2F8-5351EAFC9A17}"/>
              </c:ext>
            </c:extLst>
          </c:dPt>
          <c:dPt>
            <c:idx val="1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F-268F-4975-B2F8-5351EAFC9A17}"/>
              </c:ext>
            </c:extLst>
          </c:dPt>
          <c:dPt>
            <c:idx val="1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0-268F-4975-B2F8-5351EAFC9A17}"/>
              </c:ext>
            </c:extLst>
          </c:dPt>
          <c:dPt>
            <c:idx val="1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1-268F-4975-B2F8-5351EAFC9A17}"/>
              </c:ext>
            </c:extLst>
          </c:dPt>
          <c:dPt>
            <c:idx val="1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2-268F-4975-B2F8-5351EAFC9A17}"/>
              </c:ext>
            </c:extLst>
          </c:dPt>
          <c:dPt>
            <c:idx val="2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3-268F-4975-B2F8-5351EAFC9A17}"/>
              </c:ext>
            </c:extLst>
          </c:dPt>
          <c:dPt>
            <c:idx val="2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4-268F-4975-B2F8-5351EAFC9A17}"/>
              </c:ext>
            </c:extLst>
          </c:dPt>
          <c:dPt>
            <c:idx val="23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6-268F-4975-B2F8-5351EAFC9A17}"/>
              </c:ext>
            </c:extLst>
          </c:dPt>
          <c:dPt>
            <c:idx val="2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7-268F-4975-B2F8-5351EAFC9A17}"/>
              </c:ext>
            </c:extLst>
          </c:dPt>
          <c:dPt>
            <c:idx val="2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8-268F-4975-B2F8-5351EAFC9A17}"/>
              </c:ext>
            </c:extLst>
          </c:dPt>
          <c:dPt>
            <c:idx val="2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9-268F-4975-B2F8-5351EAFC9A17}"/>
              </c:ext>
            </c:extLst>
          </c:dPt>
          <c:dPt>
            <c:idx val="2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A-268F-4975-B2F8-5351EAFC9A17}"/>
              </c:ext>
            </c:extLst>
          </c:dPt>
          <c:dPt>
            <c:idx val="2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B-268F-4975-B2F8-5351EAFC9A17}"/>
              </c:ext>
            </c:extLst>
          </c:dPt>
          <c:dPt>
            <c:idx val="2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C-268F-4975-B2F8-5351EAFC9A17}"/>
              </c:ext>
            </c:extLst>
          </c:dPt>
          <c:dPt>
            <c:idx val="3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D-268F-4975-B2F8-5351EAFC9A17}"/>
              </c:ext>
            </c:extLst>
          </c:dPt>
          <c:dPt>
            <c:idx val="3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E-268F-4975-B2F8-5351EAFC9A1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Hoja1!$A$2:$A$34</c:f>
              <c:strCache>
                <c:ptCount val="33"/>
                <c:pt idx="0">
                  <c:v>CS</c:v>
                </c:pt>
                <c:pt idx="1">
                  <c:v>SI</c:v>
                </c:pt>
                <c:pt idx="2">
                  <c:v>HG</c:v>
                </c:pt>
                <c:pt idx="3">
                  <c:v>OX</c:v>
                </c:pt>
                <c:pt idx="4">
                  <c:v>GR</c:v>
                </c:pt>
                <c:pt idx="5">
                  <c:v>BS</c:v>
                </c:pt>
                <c:pt idx="6">
                  <c:v>TB</c:v>
                </c:pt>
                <c:pt idx="7">
                  <c:v>VZ</c:v>
                </c:pt>
                <c:pt idx="8">
                  <c:v>CO</c:v>
                </c:pt>
                <c:pt idx="9">
                  <c:v>TM</c:v>
                </c:pt>
                <c:pt idx="10">
                  <c:v>NY</c:v>
                </c:pt>
                <c:pt idx="11">
                  <c:v>MO</c:v>
                </c:pt>
                <c:pt idx="12">
                  <c:v>CP</c:v>
                </c:pt>
                <c:pt idx="13">
                  <c:v>SL</c:v>
                </c:pt>
                <c:pt idx="14">
                  <c:v>ZT</c:v>
                </c:pt>
                <c:pt idx="15">
                  <c:v>DG</c:v>
                </c:pt>
                <c:pt idx="16">
                  <c:v>CL</c:v>
                </c:pt>
                <c:pt idx="17">
                  <c:v>MI</c:v>
                </c:pt>
                <c:pt idx="18">
                  <c:v>BC</c:v>
                </c:pt>
                <c:pt idx="19">
                  <c:v>RM </c:v>
                </c:pt>
                <c:pt idx="20">
                  <c:v>PU</c:v>
                </c:pt>
                <c:pt idx="21">
                  <c:v>SO</c:v>
                </c:pt>
                <c:pt idx="22">
                  <c:v>TX</c:v>
                </c:pt>
                <c:pt idx="23">
                  <c:v>QR</c:v>
                </c:pt>
                <c:pt idx="24">
                  <c:v>NL</c:v>
                </c:pt>
                <c:pt idx="25">
                  <c:v>CH</c:v>
                </c:pt>
                <c:pt idx="26">
                  <c:v>CM</c:v>
                </c:pt>
                <c:pt idx="27">
                  <c:v>GT</c:v>
                </c:pt>
                <c:pt idx="28">
                  <c:v>MX</c:v>
                </c:pt>
                <c:pt idx="29">
                  <c:v>YU</c:v>
                </c:pt>
                <c:pt idx="30">
                  <c:v>AG</c:v>
                </c:pt>
                <c:pt idx="31">
                  <c:v>QT</c:v>
                </c:pt>
                <c:pt idx="32">
                  <c:v>JL</c:v>
                </c:pt>
              </c:strCache>
            </c:strRef>
          </c:cat>
          <c:val>
            <c:numRef>
              <c:f>Hoja1!$C$2:$C$34</c:f>
              <c:numCache>
                <c:formatCode>0.0</c:formatCode>
                <c:ptCount val="33"/>
                <c:pt idx="0">
                  <c:v>8.8083452557750164</c:v>
                </c:pt>
                <c:pt idx="1">
                  <c:v>9.0991185756687258</c:v>
                </c:pt>
                <c:pt idx="2">
                  <c:v>9.7097031035114068</c:v>
                </c:pt>
                <c:pt idx="3">
                  <c:v>9.76149272424869</c:v>
                </c:pt>
                <c:pt idx="4">
                  <c:v>10.1659838817381</c:v>
                </c:pt>
                <c:pt idx="5">
                  <c:v>10.292338958506461</c:v>
                </c:pt>
                <c:pt idx="6">
                  <c:v>10.84529383170875</c:v>
                </c:pt>
                <c:pt idx="7">
                  <c:v>11.474564183835181</c:v>
                </c:pt>
                <c:pt idx="8">
                  <c:v>11.488906193177501</c:v>
                </c:pt>
                <c:pt idx="9">
                  <c:v>11.86128302592447</c:v>
                </c:pt>
                <c:pt idx="10">
                  <c:v>11.959794732601051</c:v>
                </c:pt>
                <c:pt idx="11">
                  <c:v>12.23371204626477</c:v>
                </c:pt>
                <c:pt idx="12">
                  <c:v>12.800571689768169</c:v>
                </c:pt>
                <c:pt idx="13">
                  <c:v>12.96387291981846</c:v>
                </c:pt>
                <c:pt idx="14">
                  <c:v>13.284079272096649</c:v>
                </c:pt>
                <c:pt idx="15">
                  <c:v>13.309825148517071</c:v>
                </c:pt>
                <c:pt idx="16">
                  <c:v>13.6719299479533</c:v>
                </c:pt>
                <c:pt idx="17">
                  <c:v>13.817677544231559</c:v>
                </c:pt>
                <c:pt idx="18">
                  <c:v>14.10146804252634</c:v>
                </c:pt>
                <c:pt idx="19">
                  <c:v>14.37379551590484</c:v>
                </c:pt>
                <c:pt idx="20">
                  <c:v>14.644675874323211</c:v>
                </c:pt>
                <c:pt idx="21">
                  <c:v>14.72447952584198</c:v>
                </c:pt>
                <c:pt idx="22">
                  <c:v>15.130647691189409</c:v>
                </c:pt>
                <c:pt idx="23">
                  <c:v>15.33427951958463</c:v>
                </c:pt>
                <c:pt idx="24">
                  <c:v>15.638881760721111</c:v>
                </c:pt>
                <c:pt idx="25">
                  <c:v>15.694737060959721</c:v>
                </c:pt>
                <c:pt idx="26">
                  <c:v>15.858768336470231</c:v>
                </c:pt>
                <c:pt idx="27">
                  <c:v>16.848297546481088</c:v>
                </c:pt>
                <c:pt idx="28">
                  <c:v>16.905635854257071</c:v>
                </c:pt>
                <c:pt idx="29">
                  <c:v>18.9515562013687</c:v>
                </c:pt>
                <c:pt idx="30">
                  <c:v>19.801938651336499</c:v>
                </c:pt>
                <c:pt idx="31">
                  <c:v>20.242759199664189</c:v>
                </c:pt>
                <c:pt idx="32">
                  <c:v>20.907020930602091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F-268F-4975-B2F8-5351EAFC9A1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"/>
        <c:axId val="139189760"/>
        <c:axId val="102145344"/>
      </c:barChart>
      <c:catAx>
        <c:axId val="1391897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2145344"/>
        <c:crosses val="autoZero"/>
        <c:auto val="1"/>
        <c:lblAlgn val="ctr"/>
        <c:lblOffset val="100"/>
        <c:noMultiLvlLbl val="0"/>
      </c:catAx>
      <c:valAx>
        <c:axId val="102145344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crossAx val="139189760"/>
        <c:crosses val="autoZero"/>
        <c:crossBetween val="between"/>
      </c:valAx>
      <c:spPr>
        <a:solidFill>
          <a:schemeClr val="bg1"/>
        </a:solidFill>
        <a:ln w="12700">
          <a:solidFill>
            <a:schemeClr val="bg1">
              <a:lumMod val="75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83999343832021012"/>
          <c:y val="0"/>
          <c:w val="0.14281638232720911"/>
          <c:h val="6.2394258696047901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 baseline="0">
          <a:latin typeface="Soberana Sans" pitchFamily="50" charset="0"/>
        </a:defRPr>
      </a:pPr>
      <a:endParaRPr lang="es-MX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842477817265682E-2"/>
          <c:y val="3.08127330078511E-2"/>
          <c:w val="0.93417226755267035"/>
          <c:h val="0.876308973026582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Entidad 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1673-4EB7-9C89-66C0E597BEED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1673-4EB7-9C89-66C0E597BEED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1673-4EB7-9C89-66C0E597BEED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1673-4EB7-9C89-66C0E597BEED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1673-4EB7-9C89-66C0E597BEED}"/>
              </c:ext>
            </c:extLst>
          </c:dPt>
          <c:dPt>
            <c:idx val="1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1673-4EB7-9C89-66C0E597BEED}"/>
              </c:ext>
            </c:extLst>
          </c:dPt>
          <c:dPt>
            <c:idx val="1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1673-4EB7-9C89-66C0E597BEED}"/>
              </c:ext>
            </c:extLst>
          </c:dPt>
          <c:dPt>
            <c:idx val="1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1673-4EB7-9C89-66C0E597BEED}"/>
              </c:ext>
            </c:extLst>
          </c:dPt>
          <c:dPt>
            <c:idx val="1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1673-4EB7-9C89-66C0E597BEED}"/>
              </c:ext>
            </c:extLst>
          </c:dPt>
          <c:dPt>
            <c:idx val="1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1673-4EB7-9C89-66C0E597BEED}"/>
              </c:ext>
            </c:extLst>
          </c:dPt>
          <c:dPt>
            <c:idx val="1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1673-4EB7-9C89-66C0E597BEED}"/>
              </c:ext>
            </c:extLst>
          </c:dPt>
          <c:dPt>
            <c:idx val="1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C-1673-4EB7-9C89-66C0E597BEED}"/>
              </c:ext>
            </c:extLst>
          </c:dPt>
          <c:dPt>
            <c:idx val="2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1673-4EB7-9C89-66C0E597BEED}"/>
              </c:ext>
            </c:extLst>
          </c:dPt>
          <c:dPt>
            <c:idx val="25"/>
            <c:invertIfNegative val="0"/>
            <c:bubble3D val="0"/>
            <c:spPr>
              <a:solidFill>
                <a:schemeClr val="accent5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1673-4EB7-9C89-66C0E597BEED}"/>
              </c:ext>
            </c:extLst>
          </c:dPt>
          <c:dPt>
            <c:idx val="2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0-1673-4EB7-9C89-66C0E597BEED}"/>
              </c:ext>
            </c:extLst>
          </c:dPt>
          <c:dPt>
            <c:idx val="2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1-1673-4EB7-9C89-66C0E597BEED}"/>
              </c:ext>
            </c:extLst>
          </c:dPt>
          <c:dPt>
            <c:idx val="2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2-1673-4EB7-9C89-66C0E597BEED}"/>
              </c:ext>
            </c:extLst>
          </c:dPt>
          <c:dPt>
            <c:idx val="3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3-1673-4EB7-9C89-66C0E597BEED}"/>
              </c:ext>
            </c:extLst>
          </c:dPt>
          <c:dPt>
            <c:idx val="3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4-1673-4EB7-9C89-66C0E597BEE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Hoja1!$A$2:$A$34</c:f>
              <c:strCache>
                <c:ptCount val="33"/>
                <c:pt idx="0">
                  <c:v>SI</c:v>
                </c:pt>
                <c:pt idx="1">
                  <c:v>CH</c:v>
                </c:pt>
                <c:pt idx="2">
                  <c:v>BC</c:v>
                </c:pt>
                <c:pt idx="3">
                  <c:v>NL</c:v>
                </c:pt>
                <c:pt idx="4">
                  <c:v>SO</c:v>
                </c:pt>
                <c:pt idx="5">
                  <c:v>MX</c:v>
                </c:pt>
                <c:pt idx="6">
                  <c:v>CM</c:v>
                </c:pt>
                <c:pt idx="7">
                  <c:v>CL</c:v>
                </c:pt>
                <c:pt idx="8">
                  <c:v>TM</c:v>
                </c:pt>
                <c:pt idx="9">
                  <c:v>TX</c:v>
                </c:pt>
                <c:pt idx="10">
                  <c:v>BS</c:v>
                </c:pt>
                <c:pt idx="11">
                  <c:v>CO</c:v>
                </c:pt>
                <c:pt idx="12">
                  <c:v>AG</c:v>
                </c:pt>
                <c:pt idx="13">
                  <c:v>DG</c:v>
                </c:pt>
                <c:pt idx="14">
                  <c:v>MO</c:v>
                </c:pt>
                <c:pt idx="15">
                  <c:v>NY</c:v>
                </c:pt>
                <c:pt idx="16">
                  <c:v>YU</c:v>
                </c:pt>
                <c:pt idx="17">
                  <c:v>SL</c:v>
                </c:pt>
                <c:pt idx="18">
                  <c:v>JL</c:v>
                </c:pt>
                <c:pt idx="19">
                  <c:v>QT</c:v>
                </c:pt>
                <c:pt idx="20">
                  <c:v>RM</c:v>
                </c:pt>
                <c:pt idx="21">
                  <c:v>HG</c:v>
                </c:pt>
                <c:pt idx="22">
                  <c:v>TB</c:v>
                </c:pt>
                <c:pt idx="23">
                  <c:v>ZT</c:v>
                </c:pt>
                <c:pt idx="24">
                  <c:v>PU</c:v>
                </c:pt>
                <c:pt idx="25">
                  <c:v>QR</c:v>
                </c:pt>
                <c:pt idx="26">
                  <c:v>VZ</c:v>
                </c:pt>
                <c:pt idx="27">
                  <c:v>CP</c:v>
                </c:pt>
                <c:pt idx="28">
                  <c:v>MI</c:v>
                </c:pt>
                <c:pt idx="29">
                  <c:v>GT</c:v>
                </c:pt>
                <c:pt idx="30">
                  <c:v>GR</c:v>
                </c:pt>
                <c:pt idx="31">
                  <c:v>OX</c:v>
                </c:pt>
                <c:pt idx="32">
                  <c:v>CS</c:v>
                </c:pt>
              </c:strCache>
            </c:strRef>
          </c:cat>
          <c:val>
            <c:numRef>
              <c:f>Hoja1!$B$2:$B$34</c:f>
              <c:numCache>
                <c:formatCode>0.0</c:formatCode>
                <c:ptCount val="33"/>
                <c:pt idx="0">
                  <c:v>7.75175992109068</c:v>
                </c:pt>
                <c:pt idx="1">
                  <c:v>8.3381268538796327</c:v>
                </c:pt>
                <c:pt idx="2">
                  <c:v>9.206577725971826</c:v>
                </c:pt>
                <c:pt idx="3">
                  <c:v>9.3672844504348731</c:v>
                </c:pt>
                <c:pt idx="4">
                  <c:v>9.3703986729539857</c:v>
                </c:pt>
                <c:pt idx="5">
                  <c:v>9.3908864384718438</c:v>
                </c:pt>
                <c:pt idx="6">
                  <c:v>9.4744317798246396</c:v>
                </c:pt>
                <c:pt idx="7">
                  <c:v>9.6910606273737514</c:v>
                </c:pt>
                <c:pt idx="8">
                  <c:v>9.9123624032192517</c:v>
                </c:pt>
                <c:pt idx="9">
                  <c:v>10.342782814950841</c:v>
                </c:pt>
                <c:pt idx="10">
                  <c:v>10.419872137702921</c:v>
                </c:pt>
                <c:pt idx="11">
                  <c:v>10.62330367177371</c:v>
                </c:pt>
                <c:pt idx="12">
                  <c:v>10.630586211237469</c:v>
                </c:pt>
                <c:pt idx="13">
                  <c:v>10.73028849933181</c:v>
                </c:pt>
                <c:pt idx="14">
                  <c:v>10.890339869689431</c:v>
                </c:pt>
                <c:pt idx="15">
                  <c:v>11.177318800627679</c:v>
                </c:pt>
                <c:pt idx="16">
                  <c:v>11.20218899409393</c:v>
                </c:pt>
                <c:pt idx="17">
                  <c:v>11.223963691376699</c:v>
                </c:pt>
                <c:pt idx="18">
                  <c:v>11.29131773877824</c:v>
                </c:pt>
                <c:pt idx="19">
                  <c:v>11.36936031647099</c:v>
                </c:pt>
                <c:pt idx="20">
                  <c:v>11.445091916192091</c:v>
                </c:pt>
                <c:pt idx="21">
                  <c:v>11.55205375048433</c:v>
                </c:pt>
                <c:pt idx="22">
                  <c:v>11.7440581267429</c:v>
                </c:pt>
                <c:pt idx="23">
                  <c:v>11.79233253161428</c:v>
                </c:pt>
                <c:pt idx="24">
                  <c:v>12.068221188194389</c:v>
                </c:pt>
                <c:pt idx="25">
                  <c:v>12.25002139617151</c:v>
                </c:pt>
                <c:pt idx="26">
                  <c:v>12.70602218700475</c:v>
                </c:pt>
                <c:pt idx="27">
                  <c:v>12.993066330176591</c:v>
                </c:pt>
                <c:pt idx="28">
                  <c:v>13.338249115647971</c:v>
                </c:pt>
                <c:pt idx="29">
                  <c:v>13.94290617137424</c:v>
                </c:pt>
                <c:pt idx="30">
                  <c:v>14.137051215308119</c:v>
                </c:pt>
                <c:pt idx="31">
                  <c:v>17.679637996862098</c:v>
                </c:pt>
                <c:pt idx="32">
                  <c:v>18.5469501013356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5-1673-4EB7-9C89-66C0E597BE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"/>
        <c:axId val="139532288"/>
        <c:axId val="185353920"/>
      </c:barChart>
      <c:lineChart>
        <c:grouping val="standard"/>
        <c:varyColors val="0"/>
        <c:ser>
          <c:idx val="1"/>
          <c:order val="1"/>
          <c:tx>
            <c:strRef>
              <c:f>Hoja1!$C$1</c:f>
              <c:strCache>
                <c:ptCount val="1"/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strRef>
              <c:f>Hoja1!$A$2:$A$34</c:f>
              <c:strCache>
                <c:ptCount val="33"/>
                <c:pt idx="0">
                  <c:v>SI</c:v>
                </c:pt>
                <c:pt idx="1">
                  <c:v>CH</c:v>
                </c:pt>
                <c:pt idx="2">
                  <c:v>BC</c:v>
                </c:pt>
                <c:pt idx="3">
                  <c:v>NL</c:v>
                </c:pt>
                <c:pt idx="4">
                  <c:v>SO</c:v>
                </c:pt>
                <c:pt idx="5">
                  <c:v>MX</c:v>
                </c:pt>
                <c:pt idx="6">
                  <c:v>CM</c:v>
                </c:pt>
                <c:pt idx="7">
                  <c:v>CL</c:v>
                </c:pt>
                <c:pt idx="8">
                  <c:v>TM</c:v>
                </c:pt>
                <c:pt idx="9">
                  <c:v>TX</c:v>
                </c:pt>
                <c:pt idx="10">
                  <c:v>BS</c:v>
                </c:pt>
                <c:pt idx="11">
                  <c:v>CO</c:v>
                </c:pt>
                <c:pt idx="12">
                  <c:v>AG</c:v>
                </c:pt>
                <c:pt idx="13">
                  <c:v>DG</c:v>
                </c:pt>
                <c:pt idx="14">
                  <c:v>MO</c:v>
                </c:pt>
                <c:pt idx="15">
                  <c:v>NY</c:v>
                </c:pt>
                <c:pt idx="16">
                  <c:v>YU</c:v>
                </c:pt>
                <c:pt idx="17">
                  <c:v>SL</c:v>
                </c:pt>
                <c:pt idx="18">
                  <c:v>JL</c:v>
                </c:pt>
                <c:pt idx="19">
                  <c:v>QT</c:v>
                </c:pt>
                <c:pt idx="20">
                  <c:v>RM</c:v>
                </c:pt>
                <c:pt idx="21">
                  <c:v>HG</c:v>
                </c:pt>
                <c:pt idx="22">
                  <c:v>TB</c:v>
                </c:pt>
                <c:pt idx="23">
                  <c:v>ZT</c:v>
                </c:pt>
                <c:pt idx="24">
                  <c:v>PU</c:v>
                </c:pt>
                <c:pt idx="25">
                  <c:v>QR</c:v>
                </c:pt>
                <c:pt idx="26">
                  <c:v>VZ</c:v>
                </c:pt>
                <c:pt idx="27">
                  <c:v>CP</c:v>
                </c:pt>
                <c:pt idx="28">
                  <c:v>MI</c:v>
                </c:pt>
                <c:pt idx="29">
                  <c:v>GT</c:v>
                </c:pt>
                <c:pt idx="30">
                  <c:v>GR</c:v>
                </c:pt>
                <c:pt idx="31">
                  <c:v>OX</c:v>
                </c:pt>
                <c:pt idx="32">
                  <c:v>CS</c:v>
                </c:pt>
              </c:strCache>
            </c:strRef>
          </c:cat>
          <c:val>
            <c:numRef>
              <c:f>Hoja1!$C$2:$C$34</c:f>
              <c:numCache>
                <c:formatCode>General</c:formatCode>
                <c:ptCount val="33"/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6-1673-4EB7-9C89-66C0E597BE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9532288"/>
        <c:axId val="185353920"/>
      </c:lineChart>
      <c:catAx>
        <c:axId val="1395322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85353920"/>
        <c:crosses val="autoZero"/>
        <c:auto val="1"/>
        <c:lblAlgn val="ctr"/>
        <c:lblOffset val="100"/>
        <c:tickLblSkip val="1"/>
        <c:noMultiLvlLbl val="0"/>
      </c:catAx>
      <c:valAx>
        <c:axId val="185353920"/>
        <c:scaling>
          <c:orientation val="minMax"/>
          <c:max val="20"/>
        </c:scaling>
        <c:delete val="0"/>
        <c:axPos val="l"/>
        <c:majorGridlines>
          <c:spPr>
            <a:ln>
              <a:solidFill>
                <a:schemeClr val="bg1">
                  <a:lumMod val="50000"/>
                </a:schemeClr>
              </a:solidFill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crossAx val="139532288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000">
          <a:latin typeface="Soberana Sans" pitchFamily="50" charset="0"/>
        </a:defRPr>
      </a:pPr>
      <a:endParaRPr lang="es-MX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5.5203047535724699E-2"/>
          <c:y val="2.8407965299014737E-2"/>
          <c:w val="0.92782164382230004"/>
          <c:h val="0.854782554937268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MEFU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Total</c:v>
                </c:pt>
                <c:pt idx="1">
                  <c:v>Prevalencia anticonceptiva</c:v>
                </c:pt>
                <c:pt idx="2">
                  <c:v>Demanda insatisfecha</c:v>
                </c:pt>
              </c:strCache>
            </c:strRef>
          </c:cat>
          <c:val>
            <c:numRef>
              <c:f>Hoja1!$B$2:$B$4</c:f>
              <c:numCache>
                <c:formatCode>0.0</c:formatCode>
                <c:ptCount val="3"/>
                <c:pt idx="0">
                  <c:v>84.599748951587586</c:v>
                </c:pt>
                <c:pt idx="1">
                  <c:v>72.349727555416081</c:v>
                </c:pt>
                <c:pt idx="2">
                  <c:v>12.25002139617151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34B-408F-9E96-4E87A69DFDD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139838976"/>
        <c:axId val="185355072"/>
      </c:barChart>
      <c:catAx>
        <c:axId val="1398389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85355072"/>
        <c:crosses val="autoZero"/>
        <c:auto val="1"/>
        <c:lblAlgn val="ctr"/>
        <c:lblOffset val="100"/>
        <c:noMultiLvlLbl val="0"/>
      </c:catAx>
      <c:valAx>
        <c:axId val="185355072"/>
        <c:scaling>
          <c:orientation val="minMax"/>
          <c:max val="100"/>
        </c:scaling>
        <c:delete val="0"/>
        <c:axPos val="l"/>
        <c:majorGridlines>
          <c:spPr>
            <a:ln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crossAx val="139838976"/>
        <c:crosses val="autoZero"/>
        <c:crossBetween val="between"/>
      </c:valAx>
      <c:spPr>
        <a:ln>
          <a:solidFill>
            <a:schemeClr val="bg1">
              <a:lumMod val="50000"/>
            </a:schemeClr>
          </a:solidFill>
        </a:ln>
      </c:spPr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Soberana Sans"/>
        </a:defRPr>
      </a:pPr>
      <a:endParaRPr lang="es-MX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017657025473603E-2"/>
          <c:y val="3.0629427255456317E-2"/>
          <c:w val="0.880061550822688"/>
          <c:h val="0.5678758747812686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Conocimiento de existencia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Hoja1!$A$2:$A$12</c:f>
              <c:strCache>
                <c:ptCount val="11"/>
                <c:pt idx="0">
                  <c:v>Pastillas</c:v>
                </c:pt>
                <c:pt idx="1">
                  <c:v>Condón masculino</c:v>
                </c:pt>
                <c:pt idx="2">
                  <c:v>Inyecciones</c:v>
                </c:pt>
                <c:pt idx="3">
                  <c:v>DIU</c:v>
                </c:pt>
                <c:pt idx="4">
                  <c:v>Parche</c:v>
                </c:pt>
                <c:pt idx="5">
                  <c:v>Pastilla de emergencia</c:v>
                </c:pt>
                <c:pt idx="6">
                  <c:v>Condón femenino</c:v>
                </c:pt>
                <c:pt idx="7">
                  <c:v>Implante</c:v>
                </c:pt>
                <c:pt idx="8">
                  <c:v>Ritmo</c:v>
                </c:pt>
                <c:pt idx="9">
                  <c:v>Retiro</c:v>
                </c:pt>
                <c:pt idx="10">
                  <c:v>Óvulos, jaleas o espumas</c:v>
                </c:pt>
              </c:strCache>
            </c:strRef>
          </c:cat>
          <c:val>
            <c:numRef>
              <c:f>Hoja1!$B$2:$B$12</c:f>
              <c:numCache>
                <c:formatCode>General</c:formatCode>
                <c:ptCount val="11"/>
                <c:pt idx="0">
                  <c:v>97.430944302764914</c:v>
                </c:pt>
                <c:pt idx="1">
                  <c:v>96.620607125409506</c:v>
                </c:pt>
                <c:pt idx="2">
                  <c:v>93.186086223819771</c:v>
                </c:pt>
                <c:pt idx="3">
                  <c:v>87.909258371168505</c:v>
                </c:pt>
                <c:pt idx="4">
                  <c:v>86.268191128421378</c:v>
                </c:pt>
                <c:pt idx="5">
                  <c:v>81.734695249577598</c:v>
                </c:pt>
                <c:pt idx="6">
                  <c:v>76.512995423925574</c:v>
                </c:pt>
                <c:pt idx="7">
                  <c:v>63.679818211969511</c:v>
                </c:pt>
                <c:pt idx="8">
                  <c:v>55.601769475208059</c:v>
                </c:pt>
                <c:pt idx="9">
                  <c:v>51.37394281923833</c:v>
                </c:pt>
                <c:pt idx="10">
                  <c:v>34.528072715212197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355-4A26-A854-58EE175B2C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134592512"/>
        <c:axId val="83490432"/>
      </c:barChart>
      <c:catAx>
        <c:axId val="134592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 sz="900"/>
            </a:pPr>
            <a:endParaRPr lang="es-MX"/>
          </a:p>
        </c:txPr>
        <c:crossAx val="83490432"/>
        <c:crosses val="autoZero"/>
        <c:auto val="1"/>
        <c:lblAlgn val="ctr"/>
        <c:lblOffset val="100"/>
        <c:noMultiLvlLbl val="0"/>
      </c:catAx>
      <c:valAx>
        <c:axId val="83490432"/>
        <c:scaling>
          <c:orientation val="minMax"/>
          <c:max val="100"/>
        </c:scaling>
        <c:delete val="0"/>
        <c:axPos val="l"/>
        <c:majorGridlines>
          <c:spPr>
            <a:ln>
              <a:solidFill>
                <a:schemeClr val="bg1">
                  <a:lumMod val="50000"/>
                </a:schemeClr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134592512"/>
        <c:crosses val="autoZero"/>
        <c:crossBetween val="between"/>
      </c:valAx>
      <c:spPr>
        <a:ln>
          <a:solidFill>
            <a:schemeClr val="bg1">
              <a:lumMod val="50000"/>
            </a:schemeClr>
          </a:solidFill>
        </a:ln>
      </c:spPr>
    </c:plotArea>
    <c:legend>
      <c:legendPos val="b"/>
      <c:layout>
        <c:manualLayout>
          <c:xMode val="edge"/>
          <c:yMode val="edge"/>
          <c:x val="4.1020601170368397E-2"/>
          <c:y val="0.91695041450099302"/>
          <c:w val="0.94589199674074598"/>
          <c:h val="8.3049610771546101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Soberana Sans" pitchFamily="50" charset="0"/>
        </a:defRPr>
      </a:pPr>
      <a:endParaRPr lang="es-MX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037130328189503E-2"/>
          <c:y val="5.7852970674491265E-2"/>
          <c:w val="0.91765982584568095"/>
          <c:h val="0.775730778771917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Hoja1!$A$2:$A$10</c:f>
              <c:strCache>
                <c:ptCount val="9"/>
                <c:pt idx="0">
                  <c:v>OTB</c:v>
                </c:pt>
                <c:pt idx="1">
                  <c:v>Condón</c:v>
                </c:pt>
                <c:pt idx="2">
                  <c:v>DIU</c:v>
                </c:pt>
                <c:pt idx="3">
                  <c:v>Tradicionales</c:v>
                </c:pt>
                <c:pt idx="4">
                  <c:v>Inyecciones</c:v>
                </c:pt>
                <c:pt idx="5">
                  <c:v>Pastillas</c:v>
                </c:pt>
                <c:pt idx="6">
                  <c:v>Vasectomía</c:v>
                </c:pt>
                <c:pt idx="7">
                  <c:v>Implante subdérmico y parche</c:v>
                </c:pt>
                <c:pt idx="8">
                  <c:v>Otro</c:v>
                </c:pt>
              </c:strCache>
            </c:strRef>
          </c:cat>
          <c:val>
            <c:numRef>
              <c:f>Hoja1!$B$2:$B$10</c:f>
              <c:numCache>
                <c:formatCode>0.0</c:formatCode>
                <c:ptCount val="9"/>
                <c:pt idx="0">
                  <c:v>33.513482407891388</c:v>
                </c:pt>
                <c:pt idx="1">
                  <c:v>10.544235629234979</c:v>
                </c:pt>
                <c:pt idx="2">
                  <c:v>6.3760304223352886</c:v>
                </c:pt>
                <c:pt idx="3">
                  <c:v>6.8047436592161352</c:v>
                </c:pt>
                <c:pt idx="4">
                  <c:v>7.6007883719926523</c:v>
                </c:pt>
                <c:pt idx="5">
                  <c:v>6.6604006118994281</c:v>
                </c:pt>
                <c:pt idx="6">
                  <c:v>2.7310088188326911</c:v>
                </c:pt>
                <c:pt idx="7">
                  <c:v>2.3905318633680368</c:v>
                </c:pt>
                <c:pt idx="8">
                  <c:v>0.32129515515678703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1C15-4073-9849-52E72BCF349E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Hoja1!$A$2:$A$10</c:f>
              <c:strCache>
                <c:ptCount val="9"/>
                <c:pt idx="0">
                  <c:v>OTB</c:v>
                </c:pt>
                <c:pt idx="1">
                  <c:v>Condón</c:v>
                </c:pt>
                <c:pt idx="2">
                  <c:v>DIU</c:v>
                </c:pt>
                <c:pt idx="3">
                  <c:v>Tradicionales</c:v>
                </c:pt>
                <c:pt idx="4">
                  <c:v>Inyecciones</c:v>
                </c:pt>
                <c:pt idx="5">
                  <c:v>Pastillas</c:v>
                </c:pt>
                <c:pt idx="6">
                  <c:v>Vasectomía</c:v>
                </c:pt>
                <c:pt idx="7">
                  <c:v>Implante subdérmico y parche</c:v>
                </c:pt>
                <c:pt idx="8">
                  <c:v>Otro</c:v>
                </c:pt>
              </c:strCache>
            </c:strRef>
          </c:cat>
          <c:val>
            <c:numRef>
              <c:f>Hoja1!$C$2:$C$10</c:f>
              <c:numCache>
                <c:formatCode>0.0</c:formatCode>
                <c:ptCount val="9"/>
                <c:pt idx="0">
                  <c:v>35.674801350613627</c:v>
                </c:pt>
                <c:pt idx="1">
                  <c:v>11.53601973351665</c:v>
                </c:pt>
                <c:pt idx="2">
                  <c:v>9.7025819365535106</c:v>
                </c:pt>
                <c:pt idx="3">
                  <c:v>4.9240785296912586</c:v>
                </c:pt>
                <c:pt idx="4">
                  <c:v>4.702885218059401</c:v>
                </c:pt>
                <c:pt idx="5">
                  <c:v>4.1250328554964701</c:v>
                </c:pt>
                <c:pt idx="6">
                  <c:v>3.119351381952729</c:v>
                </c:pt>
                <c:pt idx="7">
                  <c:v>2.283103176368305</c:v>
                </c:pt>
                <c:pt idx="8">
                  <c:v>0.16458076386501899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1C15-4073-9849-52E72BCF34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6"/>
        <c:axId val="139838464"/>
        <c:axId val="185357376"/>
      </c:barChart>
      <c:catAx>
        <c:axId val="1398384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85357376"/>
        <c:crosses val="autoZero"/>
        <c:auto val="1"/>
        <c:lblAlgn val="ctr"/>
        <c:lblOffset val="100"/>
        <c:noMultiLvlLbl val="0"/>
      </c:catAx>
      <c:valAx>
        <c:axId val="185357376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crossAx val="139838464"/>
        <c:crosses val="autoZero"/>
        <c:crossBetween val="between"/>
      </c:valAx>
      <c:spPr>
        <a:ln>
          <a:solidFill>
            <a:schemeClr val="bg1">
              <a:lumMod val="50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83981948865584988"/>
          <c:y val="2.9387036092035001E-3"/>
          <c:w val="0.14988781439743409"/>
          <c:h val="5.1258383771666159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 baseline="0">
          <a:latin typeface="Soberana Sans" pitchFamily="50" charset="0"/>
        </a:defRPr>
      </a:pPr>
      <a:endParaRPr lang="es-MX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Condón masculino</c:v>
                </c:pt>
              </c:strCache>
            </c:strRef>
          </c:tx>
          <c:cat>
            <c:strRef>
              <c:f>Hoja1!$A$2:$A$8</c:f>
              <c:strCache>
                <c:ptCount val="7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</c:strCache>
            </c:strRef>
          </c:cat>
          <c:val>
            <c:numRef>
              <c:f>Hoja1!$B$2:$B$8</c:f>
              <c:numCache>
                <c:formatCode>0.0</c:formatCode>
                <c:ptCount val="7"/>
                <c:pt idx="0">
                  <c:v>29.433497536945801</c:v>
                </c:pt>
                <c:pt idx="1">
                  <c:v>33.018744835384673</c:v>
                </c:pt>
                <c:pt idx="2">
                  <c:v>19.828973525606639</c:v>
                </c:pt>
                <c:pt idx="3">
                  <c:v>11.90703679793415</c:v>
                </c:pt>
                <c:pt idx="4">
                  <c:v>12.828064097011691</c:v>
                </c:pt>
                <c:pt idx="5">
                  <c:v>8.2808328884143094</c:v>
                </c:pt>
                <c:pt idx="6">
                  <c:v>4.748716173331025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A6C-4DD9-B1D0-FB0C43F7C6C6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DIU</c:v>
                </c:pt>
              </c:strCache>
            </c:strRef>
          </c:tx>
          <c:cat>
            <c:strRef>
              <c:f>Hoja1!$A$2:$A$8</c:f>
              <c:strCache>
                <c:ptCount val="7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</c:strCache>
            </c:strRef>
          </c:cat>
          <c:val>
            <c:numRef>
              <c:f>Hoja1!$C$2:$C$8</c:f>
              <c:numCache>
                <c:formatCode>0.0</c:formatCode>
                <c:ptCount val="7"/>
                <c:pt idx="0">
                  <c:v>42.17100633356791</c:v>
                </c:pt>
                <c:pt idx="1">
                  <c:v>26.35584743182708</c:v>
                </c:pt>
                <c:pt idx="2">
                  <c:v>18.09030955160771</c:v>
                </c:pt>
                <c:pt idx="3">
                  <c:v>8.4183344092963193</c:v>
                </c:pt>
                <c:pt idx="4">
                  <c:v>7.2932005197055014</c:v>
                </c:pt>
                <c:pt idx="5">
                  <c:v>8.0218900160170836</c:v>
                </c:pt>
                <c:pt idx="6">
                  <c:v>5.8450175985228778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A6C-4DD9-B1D0-FB0C43F7C6C6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OTB</c:v>
                </c:pt>
              </c:strCache>
            </c:strRef>
          </c:tx>
          <c:spPr>
            <a:ln w="25400">
              <a:noFill/>
            </a:ln>
          </c:spPr>
          <c:cat>
            <c:strRef>
              <c:f>Hoja1!$A$2:$A$8</c:f>
              <c:strCache>
                <c:ptCount val="7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</c:strCache>
            </c:strRef>
          </c:cat>
          <c:val>
            <c:numRef>
              <c:f>Hoja1!$D$2:$D$8</c:f>
              <c:numCache>
                <c:formatCode>0.0</c:formatCode>
                <c:ptCount val="7"/>
                <c:pt idx="0">
                  <c:v>0</c:v>
                </c:pt>
                <c:pt idx="1">
                  <c:v>12.68646979515505</c:v>
                </c:pt>
                <c:pt idx="2">
                  <c:v>25.994761919787951</c:v>
                </c:pt>
                <c:pt idx="3">
                  <c:v>49.368624919302768</c:v>
                </c:pt>
                <c:pt idx="4">
                  <c:v>58.316731629854182</c:v>
                </c:pt>
                <c:pt idx="5">
                  <c:v>65.702082221035752</c:v>
                </c:pt>
                <c:pt idx="6">
                  <c:v>75.812128555767103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A6C-4DD9-B1D0-FB0C43F7C6C6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Inyecciones</c:v>
                </c:pt>
              </c:strCache>
            </c:strRef>
          </c:tx>
          <c:spPr>
            <a:ln w="25400">
              <a:noFill/>
            </a:ln>
          </c:spPr>
          <c:cat>
            <c:strRef>
              <c:f>Hoja1!$A$2:$A$8</c:f>
              <c:strCache>
                <c:ptCount val="7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</c:strCache>
            </c:strRef>
          </c:cat>
          <c:val>
            <c:numRef>
              <c:f>Hoja1!$E$2:$E$8</c:f>
              <c:numCache>
                <c:formatCode>0.0</c:formatCode>
                <c:ptCount val="7"/>
                <c:pt idx="0">
                  <c:v>8.9549612948627733</c:v>
                </c:pt>
                <c:pt idx="1">
                  <c:v>8.5025877440960294</c:v>
                </c:pt>
                <c:pt idx="2">
                  <c:v>12.842762929538351</c:v>
                </c:pt>
                <c:pt idx="3">
                  <c:v>6.4067140090380876</c:v>
                </c:pt>
                <c:pt idx="4">
                  <c:v>4.9025552187093968</c:v>
                </c:pt>
                <c:pt idx="5">
                  <c:v>1.593699946609717</c:v>
                </c:pt>
                <c:pt idx="6">
                  <c:v>1.8464024003231201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A6C-4DD9-B1D0-FB0C43F7C6C6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Pastillas</c:v>
                </c:pt>
              </c:strCache>
            </c:strRef>
          </c:tx>
          <c:spPr>
            <a:ln w="25400">
              <a:noFill/>
            </a:ln>
          </c:spPr>
          <c:cat>
            <c:strRef>
              <c:f>Hoja1!$A$2:$A$8</c:f>
              <c:strCache>
                <c:ptCount val="7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</c:strCache>
            </c:strRef>
          </c:cat>
          <c:val>
            <c:numRef>
              <c:f>Hoja1!$F$2:$F$8</c:f>
              <c:numCache>
                <c:formatCode>0.0</c:formatCode>
                <c:ptCount val="7"/>
                <c:pt idx="0">
                  <c:v>3.4482758620689649</c:v>
                </c:pt>
                <c:pt idx="1">
                  <c:v>7.9415474274779303</c:v>
                </c:pt>
                <c:pt idx="2">
                  <c:v>7.6236155375343149</c:v>
                </c:pt>
                <c:pt idx="3">
                  <c:v>6.8766946417043266</c:v>
                </c:pt>
                <c:pt idx="4">
                  <c:v>2.1914248592464269</c:v>
                </c:pt>
                <c:pt idx="5">
                  <c:v>5.3817405232247744</c:v>
                </c:pt>
                <c:pt idx="6">
                  <c:v>1.8752524378281701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A6C-4DD9-B1D0-FB0C43F7C6C6}"/>
            </c:ext>
          </c:extLst>
        </c:ser>
        <c:ser>
          <c:idx val="5"/>
          <c:order val="5"/>
          <c:tx>
            <c:strRef>
              <c:f>Hoja1!$G$1</c:f>
              <c:strCache>
                <c:ptCount val="1"/>
                <c:pt idx="0">
                  <c:v>Tradicionales</c:v>
                </c:pt>
              </c:strCache>
            </c:strRef>
          </c:tx>
          <c:spPr>
            <a:ln w="25400">
              <a:noFill/>
            </a:ln>
          </c:spPr>
          <c:cat>
            <c:strRef>
              <c:f>Hoja1!$A$2:$A$8</c:f>
              <c:strCache>
                <c:ptCount val="7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</c:strCache>
            </c:strRef>
          </c:cat>
          <c:val>
            <c:numRef>
              <c:f>Hoja1!$G$2:$G$8</c:f>
              <c:numCache>
                <c:formatCode>0.0</c:formatCode>
                <c:ptCount val="7"/>
                <c:pt idx="0">
                  <c:v>12.244897959183669</c:v>
                </c:pt>
                <c:pt idx="1">
                  <c:v>5.8974470491019</c:v>
                </c:pt>
                <c:pt idx="2">
                  <c:v>7.0303871761698904</c:v>
                </c:pt>
                <c:pt idx="3">
                  <c:v>6.0296965784377008</c:v>
                </c:pt>
                <c:pt idx="4">
                  <c:v>7.2354554641258844</c:v>
                </c:pt>
                <c:pt idx="5">
                  <c:v>6.3934863854778436</c:v>
                </c:pt>
                <c:pt idx="6">
                  <c:v>3.8139749581674458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A6C-4DD9-B1D0-FB0C43F7C6C6}"/>
            </c:ext>
          </c:extLst>
        </c:ser>
        <c:ser>
          <c:idx val="6"/>
          <c:order val="6"/>
          <c:tx>
            <c:strRef>
              <c:f>Hoja1!$H$1</c:f>
              <c:strCache>
                <c:ptCount val="1"/>
                <c:pt idx="0">
                  <c:v>Vasectomia</c:v>
                </c:pt>
              </c:strCache>
            </c:strRef>
          </c:tx>
          <c:spPr>
            <a:ln w="25400">
              <a:noFill/>
            </a:ln>
          </c:spPr>
          <c:cat>
            <c:strRef>
              <c:f>Hoja1!$A$2:$A$8</c:f>
              <c:strCache>
                <c:ptCount val="7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</c:strCache>
            </c:strRef>
          </c:cat>
          <c:val>
            <c:numRef>
              <c:f>Hoja1!$H$2:$H$8</c:f>
              <c:numCache>
                <c:formatCode>0.0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3.5025717080559149</c:v>
                </c:pt>
                <c:pt idx="3">
                  <c:v>5.1387992253066503</c:v>
                </c:pt>
                <c:pt idx="4">
                  <c:v>6.1527356720080819</c:v>
                </c:pt>
                <c:pt idx="5">
                  <c:v>3.825413774693005</c:v>
                </c:pt>
                <c:pt idx="6">
                  <c:v>6.0585078760602373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BA6C-4DD9-B1D0-FB0C43F7C6C6}"/>
            </c:ext>
          </c:extLst>
        </c:ser>
        <c:ser>
          <c:idx val="7"/>
          <c:order val="7"/>
          <c:tx>
            <c:strRef>
              <c:f>Hoja1!$I$1</c:f>
              <c:strCache>
                <c:ptCount val="1"/>
                <c:pt idx="0">
                  <c:v> Implante subdérmico</c:v>
                </c:pt>
              </c:strCache>
            </c:strRef>
          </c:tx>
          <c:spPr>
            <a:solidFill>
              <a:srgbClr val="F66A32"/>
            </a:solidFill>
            <a:ln w="25400">
              <a:noFill/>
            </a:ln>
          </c:spPr>
          <c:cat>
            <c:strRef>
              <c:f>Hoja1!$A$2:$A$8</c:f>
              <c:strCache>
                <c:ptCount val="7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</c:strCache>
            </c:strRef>
          </c:cat>
          <c:val>
            <c:numRef>
              <c:f>Hoja1!$I$2:$I$8</c:f>
              <c:numCache>
                <c:formatCode>0.0</c:formatCode>
                <c:ptCount val="7"/>
                <c:pt idx="0">
                  <c:v>3.747361013370865</c:v>
                </c:pt>
                <c:pt idx="1">
                  <c:v>4.7231766189709896</c:v>
                </c:pt>
                <c:pt idx="2">
                  <c:v>5.0866176516992203</c:v>
                </c:pt>
                <c:pt idx="3">
                  <c:v>4.5138799225306663</c:v>
                </c:pt>
                <c:pt idx="4">
                  <c:v>1.07983253933882</c:v>
                </c:pt>
                <c:pt idx="5">
                  <c:v>0.80085424452749598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BA6C-4DD9-B1D0-FB0C43F7C6C6}"/>
            </c:ext>
          </c:extLst>
        </c:ser>
        <c:ser>
          <c:idx val="8"/>
          <c:order val="8"/>
          <c:tx>
            <c:strRef>
              <c:f>Hoja1!$J$1</c:f>
              <c:strCache>
                <c:ptCount val="1"/>
                <c:pt idx="0">
                  <c:v>Parche anticonceptivo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25400">
              <a:noFill/>
            </a:ln>
          </c:spPr>
          <c:cat>
            <c:strRef>
              <c:f>Hoja1!$A$2:$A$8</c:f>
              <c:strCache>
                <c:ptCount val="7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</c:strCache>
            </c:strRef>
          </c:cat>
          <c:val>
            <c:numRef>
              <c:f>Hoja1!$J$2:$J$8</c:f>
              <c:numCache>
                <c:formatCode>0.0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0.80826339573918604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BA6C-4DD9-B1D0-FB0C43F7C6C6}"/>
            </c:ext>
          </c:extLst>
        </c:ser>
        <c:ser>
          <c:idx val="9"/>
          <c:order val="9"/>
          <c:tx>
            <c:strRef>
              <c:f>Hoja1!$K$1</c:f>
              <c:strCache>
                <c:ptCount val="1"/>
                <c:pt idx="0">
                  <c:v>Otro</c:v>
                </c:pt>
              </c:strCache>
            </c:strRef>
          </c:tx>
          <c:spPr>
            <a:ln w="25400">
              <a:noFill/>
            </a:ln>
          </c:spPr>
          <c:cat>
            <c:strRef>
              <c:f>Hoja1!$A$2:$A$8</c:f>
              <c:strCache>
                <c:ptCount val="7"/>
                <c:pt idx="0">
                  <c:v>15-19</c:v>
                </c:pt>
                <c:pt idx="1">
                  <c:v>20-24</c:v>
                </c:pt>
                <c:pt idx="2">
                  <c:v>25-29</c:v>
                </c:pt>
                <c:pt idx="3">
                  <c:v>30-34</c:v>
                </c:pt>
                <c:pt idx="4">
                  <c:v>35-39</c:v>
                </c:pt>
                <c:pt idx="5">
                  <c:v>40-44</c:v>
                </c:pt>
                <c:pt idx="6">
                  <c:v>45-49</c:v>
                </c:pt>
              </c:strCache>
            </c:strRef>
          </c:cat>
          <c:val>
            <c:numRef>
              <c:f>Hoja1!$K$2:$K$8</c:f>
              <c:numCache>
                <c:formatCode>0.0</c:formatCode>
                <c:ptCount val="7"/>
                <c:pt idx="0">
                  <c:v>0</c:v>
                </c:pt>
                <c:pt idx="1">
                  <c:v>0.87417909798634397</c:v>
                </c:pt>
                <c:pt idx="2">
                  <c:v>0</c:v>
                </c:pt>
                <c:pt idx="3">
                  <c:v>0.53195610071013499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BA6C-4DD9-B1D0-FB0C43F7C6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0386816"/>
        <c:axId val="83427328"/>
      </c:areaChart>
      <c:catAx>
        <c:axId val="140386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3427328"/>
        <c:crosses val="autoZero"/>
        <c:auto val="1"/>
        <c:lblAlgn val="ctr"/>
        <c:lblOffset val="100"/>
        <c:noMultiLvlLbl val="0"/>
      </c:catAx>
      <c:valAx>
        <c:axId val="83427328"/>
        <c:scaling>
          <c:orientation val="minMax"/>
          <c:max val="100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140386816"/>
        <c:crosses val="autoZero"/>
        <c:crossBetween val="midCat"/>
      </c:valAx>
    </c:plotArea>
    <c:plotVisOnly val="1"/>
    <c:dispBlanksAs val="zero"/>
    <c:showDLblsOverMax val="0"/>
  </c:chart>
  <c:txPr>
    <a:bodyPr/>
    <a:lstStyle/>
    <a:p>
      <a:pPr>
        <a:defRPr sz="1000">
          <a:latin typeface="Soberana Sans" pitchFamily="50" charset="0"/>
        </a:defRPr>
      </a:pPr>
      <a:endParaRPr lang="es-MX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449576535146901"/>
          <c:y val="3.0687919020798399E-2"/>
          <c:w val="0.73975795844112602"/>
          <c:h val="0.82890943791512828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Público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Vasectomía</c:v>
                </c:pt>
                <c:pt idx="1">
                  <c:v>DIU</c:v>
                </c:pt>
                <c:pt idx="2">
                  <c:v>OTB</c:v>
                </c:pt>
                <c:pt idx="3">
                  <c:v>Inyecciones</c:v>
                </c:pt>
                <c:pt idx="4">
                  <c:v>Pastillas</c:v>
                </c:pt>
                <c:pt idx="5">
                  <c:v>Condón masculino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97.587354409317825</c:v>
                </c:pt>
                <c:pt idx="1">
                  <c:v>91.169949132646394</c:v>
                </c:pt>
                <c:pt idx="2">
                  <c:v>90.562655647081357</c:v>
                </c:pt>
                <c:pt idx="3">
                  <c:v>41.575058569111548</c:v>
                </c:pt>
                <c:pt idx="4" formatCode="0.0">
                  <c:v>26.834763948497859</c:v>
                </c:pt>
                <c:pt idx="5" formatCode="0.0">
                  <c:v>17.578436345192369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F2A-4672-B02C-D87410C2E7DE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Privado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strRef>
              <c:f>Hoja1!$A$2:$A$7</c:f>
              <c:strCache>
                <c:ptCount val="6"/>
                <c:pt idx="0">
                  <c:v>Vasectomía</c:v>
                </c:pt>
                <c:pt idx="1">
                  <c:v>DIU</c:v>
                </c:pt>
                <c:pt idx="2">
                  <c:v>OTB</c:v>
                </c:pt>
                <c:pt idx="3">
                  <c:v>Inyecciones</c:v>
                </c:pt>
                <c:pt idx="4">
                  <c:v>Pastillas</c:v>
                </c:pt>
                <c:pt idx="5">
                  <c:v>Condón masculino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6"/>
                <c:pt idx="0">
                  <c:v>2.412645590682196</c:v>
                </c:pt>
                <c:pt idx="1">
                  <c:v>8.8300508673535933</c:v>
                </c:pt>
                <c:pt idx="2">
                  <c:v>9.4373443529186396</c:v>
                </c:pt>
                <c:pt idx="3">
                  <c:v>58.424941430888452</c:v>
                </c:pt>
                <c:pt idx="4" formatCode="0.0">
                  <c:v>73.165236051502148</c:v>
                </c:pt>
                <c:pt idx="5" formatCode="0.0">
                  <c:v>82.421563654807656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F2A-4672-B02C-D87410C2E7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"/>
        <c:overlap val="100"/>
        <c:axId val="140453376"/>
        <c:axId val="83430208"/>
      </c:barChart>
      <c:catAx>
        <c:axId val="14045337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83430208"/>
        <c:crosses val="autoZero"/>
        <c:auto val="1"/>
        <c:lblAlgn val="ctr"/>
        <c:lblOffset val="100"/>
        <c:noMultiLvlLbl val="0"/>
      </c:catAx>
      <c:valAx>
        <c:axId val="83430208"/>
        <c:scaling>
          <c:orientation val="minMax"/>
          <c:max val="100"/>
        </c:scaling>
        <c:delete val="0"/>
        <c:axPos val="b"/>
        <c:majorGridlines>
          <c:spPr>
            <a:ln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dash"/>
            </a:ln>
          </c:spPr>
        </c:majorGridlines>
        <c:numFmt formatCode="General" sourceLinked="0"/>
        <c:majorTickMark val="out"/>
        <c:minorTickMark val="none"/>
        <c:tickLblPos val="nextTo"/>
        <c:crossAx val="140453376"/>
        <c:crosses val="autoZero"/>
        <c:crossBetween val="between"/>
      </c:valAx>
      <c:spPr>
        <a:ln>
          <a:solidFill>
            <a:schemeClr val="bg1">
              <a:lumMod val="50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39712712972368147"/>
          <c:y val="0.92840027120147139"/>
          <c:w val="0.240070175734442"/>
          <c:h val="6.5652376391610395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Soberana Sans" pitchFamily="50" charset="0"/>
        </a:defRPr>
      </a:pPr>
      <a:endParaRPr lang="es-MX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037130328189503E-2"/>
          <c:y val="3.03758621923364E-2"/>
          <c:w val="0.91765982584568095"/>
          <c:h val="0.803207835664210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2014.0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dLbl>
              <c:idx val="0"/>
              <c:layout>
                <c:manualLayout>
                  <c:x val="-4.0836236449918297E-3"/>
                  <c:y val="5.68029811190054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EFD-4FBD-A797-51534D0D1DAB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8.9679301169926506E-3"/>
                  <c:y val="2.55552078360603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EFD-4FBD-A797-51534D0D1DAB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8.4478460726584801E-3"/>
                  <c:y val="-8.50100213686529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EFD-4FBD-A797-51534D0D1DAB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6972836351516501E-3"/>
                  <c:y val="-4.07379924323594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EFD-4FBD-A797-51534D0D1DAB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7.2330752932213901E-3"/>
                  <c:y val="-4.64331679505172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7EFD-4FBD-A797-51534D0D1DAB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8141972320535796E-3"/>
                  <c:y val="1.18489405590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7EFD-4FBD-A797-51534D0D1DAB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8.4588815528433402E-3"/>
                  <c:y val="-4.07406025036325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7EFD-4FBD-A797-51534D0D1DAB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7.4857501708850199E-3"/>
                  <c:y val="1.687411078134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7EFD-4FBD-A797-51534D0D1DAB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Le explicaron sobre las molestias que podría tener</c:v>
                </c:pt>
                <c:pt idx="1">
                  <c:v>Le dedicaron el tiempo suficiente para darle toda la explicación que usted necesitaba</c:v>
                </c:pt>
                <c:pt idx="2">
                  <c:v>Le aclararon todas sus dudas respecto al método</c:v>
                </c:pt>
                <c:pt idx="3">
                  <c:v>Le explicaron sobre los métodos que podía usar</c:v>
                </c:pt>
                <c:pt idx="4">
                  <c:v>Le dijeron que regresara en caso de cualquier molestia</c:v>
                </c:pt>
                <c:pt idx="5">
                  <c:v>Le informaron que ya no podría embarazarse
(sólo en OTB y Vasectomía)
</c:v>
                </c:pt>
              </c:strCache>
            </c:strRef>
          </c:cat>
          <c:val>
            <c:numRef>
              <c:f>Hoja1!$B$2:$B$7</c:f>
              <c:numCache>
                <c:formatCode>0.0</c:formatCode>
                <c:ptCount val="6"/>
                <c:pt idx="0">
                  <c:v>68.590093555351515</c:v>
                </c:pt>
                <c:pt idx="1">
                  <c:v>69.808895738056734</c:v>
                </c:pt>
                <c:pt idx="2">
                  <c:v>69.894740782799119</c:v>
                </c:pt>
                <c:pt idx="3">
                  <c:v>76.133721291702415</c:v>
                </c:pt>
                <c:pt idx="4">
                  <c:v>79.187741743528704</c:v>
                </c:pt>
                <c:pt idx="5">
                  <c:v>89.597728177115371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7EFD-4FBD-A797-51534D0D1D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"/>
        <c:axId val="140454400"/>
        <c:axId val="83432512"/>
      </c:barChart>
      <c:catAx>
        <c:axId val="14045440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83432512"/>
        <c:crosses val="autoZero"/>
        <c:auto val="1"/>
        <c:lblAlgn val="ctr"/>
        <c:lblOffset val="100"/>
        <c:noMultiLvlLbl val="0"/>
      </c:catAx>
      <c:valAx>
        <c:axId val="83432512"/>
        <c:scaling>
          <c:orientation val="minMax"/>
        </c:scaling>
        <c:delete val="0"/>
        <c:axPos val="b"/>
        <c:majorGridlines>
          <c:spPr>
            <a:ln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crossAx val="140454400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000" baseline="0">
          <a:latin typeface="Soberana Sans" pitchFamily="50" charset="0"/>
        </a:defRPr>
      </a:pPr>
      <a:endParaRPr lang="es-MX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0690693333304E-2"/>
          <c:y val="7.4043521260995476E-2"/>
          <c:w val="0.92172239388142796"/>
          <c:h val="0.853723332313858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Completa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Total</c:v>
                </c:pt>
                <c:pt idx="1">
                  <c:v>15 a 19</c:v>
                </c:pt>
                <c:pt idx="2">
                  <c:v>20 a 24</c:v>
                </c:pt>
                <c:pt idx="3">
                  <c:v>25 a 29</c:v>
                </c:pt>
                <c:pt idx="4">
                  <c:v>30 a 34</c:v>
                </c:pt>
                <c:pt idx="5">
                  <c:v>35 a 49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55.789783651764203</c:v>
                </c:pt>
                <c:pt idx="1">
                  <c:v>55.39018503620273</c:v>
                </c:pt>
                <c:pt idx="2">
                  <c:v>52.836640459253701</c:v>
                </c:pt>
                <c:pt idx="3">
                  <c:v>54.832479934799181</c:v>
                </c:pt>
                <c:pt idx="4">
                  <c:v>58.544148849355317</c:v>
                </c:pt>
                <c:pt idx="5">
                  <c:v>58.559528266566829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43FA-451B-B1FD-4E3FF921E78D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Incompleta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Total</c:v>
                </c:pt>
                <c:pt idx="1">
                  <c:v>15 a 19</c:v>
                </c:pt>
                <c:pt idx="2">
                  <c:v>20 a 24</c:v>
                </c:pt>
                <c:pt idx="3">
                  <c:v>25 a 29</c:v>
                </c:pt>
                <c:pt idx="4">
                  <c:v>30 a 34</c:v>
                </c:pt>
                <c:pt idx="5">
                  <c:v>35 a 49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6"/>
                <c:pt idx="0">
                  <c:v>32.340221602489713</c:v>
                </c:pt>
                <c:pt idx="1">
                  <c:v>27.329042638777139</c:v>
                </c:pt>
                <c:pt idx="2">
                  <c:v>33.849993760139782</c:v>
                </c:pt>
                <c:pt idx="3">
                  <c:v>30.717031944862779</c:v>
                </c:pt>
                <c:pt idx="4">
                  <c:v>34.365455011774579</c:v>
                </c:pt>
                <c:pt idx="5">
                  <c:v>32.64694870834893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43FA-451B-B1FD-4E3FF921E78D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Sin orientación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Hoja1!$A$2:$A$7</c:f>
              <c:strCache>
                <c:ptCount val="6"/>
                <c:pt idx="0">
                  <c:v>Total</c:v>
                </c:pt>
                <c:pt idx="1">
                  <c:v>15 a 19</c:v>
                </c:pt>
                <c:pt idx="2">
                  <c:v>20 a 24</c:v>
                </c:pt>
                <c:pt idx="3">
                  <c:v>25 a 29</c:v>
                </c:pt>
                <c:pt idx="4">
                  <c:v>30 a 34</c:v>
                </c:pt>
                <c:pt idx="5">
                  <c:v>35 a 49</c:v>
                </c:pt>
              </c:strCache>
            </c:strRef>
          </c:cat>
          <c:val>
            <c:numRef>
              <c:f>Hoja1!$D$2:$D$7</c:f>
              <c:numCache>
                <c:formatCode>General</c:formatCode>
                <c:ptCount val="6"/>
                <c:pt idx="0">
                  <c:v>11.86999474574608</c:v>
                </c:pt>
                <c:pt idx="1">
                  <c:v>17.280772325020109</c:v>
                </c:pt>
                <c:pt idx="2">
                  <c:v>13.31336578060651</c:v>
                </c:pt>
                <c:pt idx="3">
                  <c:v>14.450488120338051</c:v>
                </c:pt>
                <c:pt idx="4">
                  <c:v>7.0903961388701058</c:v>
                </c:pt>
                <c:pt idx="5">
                  <c:v>8.7935230250842373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3-43FA-451B-B1FD-4E3FF921E7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"/>
        <c:axId val="140455424"/>
        <c:axId val="83434816"/>
      </c:barChart>
      <c:catAx>
        <c:axId val="1404554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3434816"/>
        <c:crosses val="autoZero"/>
        <c:auto val="1"/>
        <c:lblAlgn val="ctr"/>
        <c:lblOffset val="100"/>
        <c:noMultiLvlLbl val="0"/>
      </c:catAx>
      <c:valAx>
        <c:axId val="83434816"/>
        <c:scaling>
          <c:orientation val="minMax"/>
          <c:max val="100"/>
        </c:scaling>
        <c:delete val="0"/>
        <c:axPos val="l"/>
        <c:majorGridlines>
          <c:spPr>
            <a:ln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140455424"/>
        <c:crosses val="autoZero"/>
        <c:crossBetween val="between"/>
      </c:valAx>
      <c:spPr>
        <a:ln>
          <a:solidFill>
            <a:schemeClr val="bg1">
              <a:lumMod val="65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600645742402108"/>
          <c:y val="2.6829443103901379E-2"/>
          <c:w val="0.39742214840542028"/>
          <c:h val="4.836439376333864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Soberana Sans" pitchFamily="50" charset="0"/>
        </a:defRPr>
      </a:pPr>
      <a:endParaRPr lang="es-MX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657997052907453E-2"/>
          <c:y val="5.2720964878438199E-2"/>
          <c:w val="0.93664930480538344"/>
          <c:h val="0.8860215215390759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D360-4478-A4E3-A43A4B037CAA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D360-4478-A4E3-A43A4B037CAA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D360-4478-A4E3-A43A4B037CAA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D360-4478-A4E3-A43A4B037CAA}"/>
              </c:ext>
            </c:extLst>
          </c:dPt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D360-4478-A4E3-A43A4B037CAA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D360-4478-A4E3-A43A4B037CAA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D360-4478-A4E3-A43A4B037CAA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D360-4478-A4E3-A43A4B037CAA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D360-4478-A4E3-A43A4B037CAA}"/>
              </c:ext>
            </c:extLst>
          </c:dPt>
          <c:dPt>
            <c:idx val="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D360-4478-A4E3-A43A4B037CAA}"/>
              </c:ext>
            </c:extLst>
          </c:dPt>
          <c:dPt>
            <c:idx val="1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D360-4478-A4E3-A43A4B037CAA}"/>
              </c:ext>
            </c:extLst>
          </c:dPt>
          <c:dPt>
            <c:idx val="1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D360-4478-A4E3-A43A4B037CAA}"/>
              </c:ext>
            </c:extLst>
          </c:dPt>
          <c:dPt>
            <c:idx val="1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C-D360-4478-A4E3-A43A4B037CAA}"/>
              </c:ext>
            </c:extLst>
          </c:dPt>
          <c:dPt>
            <c:idx val="1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D360-4478-A4E3-A43A4B037CAA}"/>
              </c:ext>
            </c:extLst>
          </c:dPt>
          <c:dPt>
            <c:idx val="1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E-D360-4478-A4E3-A43A4B037CAA}"/>
              </c:ext>
            </c:extLst>
          </c:dPt>
          <c:dPt>
            <c:idx val="1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F-D360-4478-A4E3-A43A4B037CAA}"/>
              </c:ext>
            </c:extLst>
          </c:dPt>
          <c:dPt>
            <c:idx val="1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0-D360-4478-A4E3-A43A4B037CAA}"/>
              </c:ext>
            </c:extLst>
          </c:dPt>
          <c:dPt>
            <c:idx val="1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1-D360-4478-A4E3-A43A4B037CAA}"/>
              </c:ext>
            </c:extLst>
          </c:dPt>
          <c:dPt>
            <c:idx val="1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2-D360-4478-A4E3-A43A4B037CAA}"/>
              </c:ext>
            </c:extLst>
          </c:dPt>
          <c:dPt>
            <c:idx val="1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3-D360-4478-A4E3-A43A4B037CAA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D360-4478-A4E3-A43A4B037CAA}"/>
              </c:ext>
            </c:extLst>
          </c:dPt>
          <c:dPt>
            <c:idx val="2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6-D360-4478-A4E3-A43A4B037CAA}"/>
              </c:ext>
            </c:extLst>
          </c:dPt>
          <c:dPt>
            <c:idx val="2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7-D360-4478-A4E3-A43A4B037CAA}"/>
              </c:ext>
            </c:extLst>
          </c:dPt>
          <c:dPt>
            <c:idx val="2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8-D360-4478-A4E3-A43A4B037CAA}"/>
              </c:ext>
            </c:extLst>
          </c:dPt>
          <c:dPt>
            <c:idx val="2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9-D360-4478-A4E3-A43A4B037CAA}"/>
              </c:ext>
            </c:extLst>
          </c:dPt>
          <c:dPt>
            <c:idx val="2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A-D360-4478-A4E3-A43A4B037CAA}"/>
              </c:ext>
            </c:extLst>
          </c:dPt>
          <c:dPt>
            <c:idx val="2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B-D360-4478-A4E3-A43A4B037CAA}"/>
              </c:ext>
            </c:extLst>
          </c:dPt>
          <c:dPt>
            <c:idx val="2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C-D360-4478-A4E3-A43A4B037CAA}"/>
              </c:ext>
            </c:extLst>
          </c:dPt>
          <c:dPt>
            <c:idx val="2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D-D360-4478-A4E3-A43A4B037CAA}"/>
              </c:ext>
            </c:extLst>
          </c:dPt>
          <c:dPt>
            <c:idx val="2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E-D360-4478-A4E3-A43A4B037CAA}"/>
              </c:ext>
            </c:extLst>
          </c:dPt>
          <c:dPt>
            <c:idx val="3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F-D360-4478-A4E3-A43A4B037CAA}"/>
              </c:ext>
            </c:extLst>
          </c:dPt>
          <c:dPt>
            <c:idx val="3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0-D360-4478-A4E3-A43A4B037CA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Hoja1!$A$2:$A$34</c:f>
              <c:strCache>
                <c:ptCount val="33"/>
                <c:pt idx="0">
                  <c:v>AG</c:v>
                </c:pt>
                <c:pt idx="1">
                  <c:v>JL</c:v>
                </c:pt>
                <c:pt idx="2">
                  <c:v>DG</c:v>
                </c:pt>
                <c:pt idx="3">
                  <c:v>CS</c:v>
                </c:pt>
                <c:pt idx="4">
                  <c:v>MI</c:v>
                </c:pt>
                <c:pt idx="5">
                  <c:v>QT</c:v>
                </c:pt>
                <c:pt idx="6">
                  <c:v>CM</c:v>
                </c:pt>
                <c:pt idx="7">
                  <c:v>OX</c:v>
                </c:pt>
                <c:pt idx="8">
                  <c:v>ZT</c:v>
                </c:pt>
                <c:pt idx="9">
                  <c:v>CH</c:v>
                </c:pt>
                <c:pt idx="10">
                  <c:v>GR</c:v>
                </c:pt>
                <c:pt idx="11">
                  <c:v>SI</c:v>
                </c:pt>
                <c:pt idx="12">
                  <c:v>SO</c:v>
                </c:pt>
                <c:pt idx="13">
                  <c:v>SL</c:v>
                </c:pt>
                <c:pt idx="14">
                  <c:v>BC</c:v>
                </c:pt>
                <c:pt idx="15">
                  <c:v>GT</c:v>
                </c:pt>
                <c:pt idx="16">
                  <c:v>YU</c:v>
                </c:pt>
                <c:pt idx="17">
                  <c:v>RM</c:v>
                </c:pt>
                <c:pt idx="18">
                  <c:v>PU</c:v>
                </c:pt>
                <c:pt idx="19">
                  <c:v>MX</c:v>
                </c:pt>
                <c:pt idx="20">
                  <c:v>QR</c:v>
                </c:pt>
                <c:pt idx="21">
                  <c:v>BS</c:v>
                </c:pt>
                <c:pt idx="22">
                  <c:v>NL</c:v>
                </c:pt>
                <c:pt idx="23">
                  <c:v>TB</c:v>
                </c:pt>
                <c:pt idx="24">
                  <c:v>MO</c:v>
                </c:pt>
                <c:pt idx="25">
                  <c:v>NY</c:v>
                </c:pt>
                <c:pt idx="26">
                  <c:v>VZ</c:v>
                </c:pt>
                <c:pt idx="27">
                  <c:v>TM</c:v>
                </c:pt>
                <c:pt idx="28">
                  <c:v>CL</c:v>
                </c:pt>
                <c:pt idx="29">
                  <c:v>CO</c:v>
                </c:pt>
                <c:pt idx="30">
                  <c:v>CP</c:v>
                </c:pt>
                <c:pt idx="31">
                  <c:v>TX</c:v>
                </c:pt>
                <c:pt idx="32">
                  <c:v>HG</c:v>
                </c:pt>
              </c:strCache>
            </c:strRef>
          </c:cat>
          <c:val>
            <c:numRef>
              <c:f>Hoja1!$B$2:$B$34</c:f>
              <c:numCache>
                <c:formatCode>0.0</c:formatCode>
                <c:ptCount val="33"/>
                <c:pt idx="0">
                  <c:v>47.921779748238457</c:v>
                </c:pt>
                <c:pt idx="1">
                  <c:v>49.105069871139051</c:v>
                </c:pt>
                <c:pt idx="2">
                  <c:v>50.591426375878221</c:v>
                </c:pt>
                <c:pt idx="3">
                  <c:v>52.30750193214481</c:v>
                </c:pt>
                <c:pt idx="4">
                  <c:v>52.584454448690423</c:v>
                </c:pt>
                <c:pt idx="5">
                  <c:v>57.044230040348701</c:v>
                </c:pt>
                <c:pt idx="6">
                  <c:v>53.551230799029113</c:v>
                </c:pt>
                <c:pt idx="7">
                  <c:v>55.282284888997701</c:v>
                </c:pt>
                <c:pt idx="8">
                  <c:v>48.798247985127738</c:v>
                </c:pt>
                <c:pt idx="9">
                  <c:v>53.651943239715351</c:v>
                </c:pt>
                <c:pt idx="10">
                  <c:v>52.892336641257977</c:v>
                </c:pt>
                <c:pt idx="11">
                  <c:v>56.978297033560523</c:v>
                </c:pt>
                <c:pt idx="12">
                  <c:v>51.129580615510697</c:v>
                </c:pt>
                <c:pt idx="13">
                  <c:v>54.689527605910477</c:v>
                </c:pt>
                <c:pt idx="14">
                  <c:v>51.020677671589922</c:v>
                </c:pt>
                <c:pt idx="15">
                  <c:v>54.317882096346722</c:v>
                </c:pt>
                <c:pt idx="16">
                  <c:v>50.9286843200899</c:v>
                </c:pt>
                <c:pt idx="17">
                  <c:v>56.3</c:v>
                </c:pt>
                <c:pt idx="18">
                  <c:v>58.44851578025456</c:v>
                </c:pt>
                <c:pt idx="19">
                  <c:v>60.837296337689793</c:v>
                </c:pt>
                <c:pt idx="20">
                  <c:v>56.130527234065752</c:v>
                </c:pt>
                <c:pt idx="21">
                  <c:v>61.633634337985221</c:v>
                </c:pt>
                <c:pt idx="22">
                  <c:v>60.642727195028151</c:v>
                </c:pt>
                <c:pt idx="23">
                  <c:v>58.109243697479002</c:v>
                </c:pt>
                <c:pt idx="24">
                  <c:v>63.253454431886269</c:v>
                </c:pt>
                <c:pt idx="25">
                  <c:v>57.855853114892881</c:v>
                </c:pt>
                <c:pt idx="26">
                  <c:v>61.134496467087757</c:v>
                </c:pt>
                <c:pt idx="27">
                  <c:v>56.793778043673349</c:v>
                </c:pt>
                <c:pt idx="28">
                  <c:v>59.672622478386167</c:v>
                </c:pt>
                <c:pt idx="29">
                  <c:v>63.137401448256568</c:v>
                </c:pt>
                <c:pt idx="30">
                  <c:v>58.505740901213173</c:v>
                </c:pt>
                <c:pt idx="31">
                  <c:v>60.669995528394701</c:v>
                </c:pt>
                <c:pt idx="32">
                  <c:v>59.849052482777253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1-D360-4478-A4E3-A43A4B037CAA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2-D360-4478-A4E3-A43A4B037CAA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3-D360-4478-A4E3-A43A4B037CAA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4-D360-4478-A4E3-A43A4B037CAA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5-D360-4478-A4E3-A43A4B037CAA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6-D360-4478-A4E3-A43A4B037CAA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7-D360-4478-A4E3-A43A4B037CAA}"/>
              </c:ext>
            </c:extLst>
          </c:dPt>
          <c:dPt>
            <c:idx val="1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8-D360-4478-A4E3-A43A4B037CAA}"/>
              </c:ext>
            </c:extLst>
          </c:dPt>
          <c:dPt>
            <c:idx val="1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9-D360-4478-A4E3-A43A4B037CAA}"/>
              </c:ext>
            </c:extLst>
          </c:dPt>
          <c:dPt>
            <c:idx val="1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A-D360-4478-A4E3-A43A4B037CAA}"/>
              </c:ext>
            </c:extLst>
          </c:dPt>
          <c:dPt>
            <c:idx val="1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B-D360-4478-A4E3-A43A4B037CAA}"/>
              </c:ext>
            </c:extLst>
          </c:dPt>
          <c:dPt>
            <c:idx val="1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C-D360-4478-A4E3-A43A4B037CAA}"/>
              </c:ext>
            </c:extLst>
          </c:dPt>
          <c:dPt>
            <c:idx val="1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D-D360-4478-A4E3-A43A4B037CAA}"/>
              </c:ext>
            </c:extLst>
          </c:dPt>
          <c:dPt>
            <c:idx val="1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E-D360-4478-A4E3-A43A4B037CAA}"/>
              </c:ext>
            </c:extLst>
          </c:dPt>
          <c:dPt>
            <c:idx val="20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0-D360-4478-A4E3-A43A4B037CAA}"/>
              </c:ext>
            </c:extLst>
          </c:dPt>
          <c:dPt>
            <c:idx val="2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1-D360-4478-A4E3-A43A4B037CAA}"/>
              </c:ext>
            </c:extLst>
          </c:dPt>
          <c:dPt>
            <c:idx val="2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2-D360-4478-A4E3-A43A4B037CAA}"/>
              </c:ext>
            </c:extLst>
          </c:dPt>
          <c:dPt>
            <c:idx val="2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3-D360-4478-A4E3-A43A4B037CAA}"/>
              </c:ext>
            </c:extLst>
          </c:dPt>
          <c:dPt>
            <c:idx val="2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4-D360-4478-A4E3-A43A4B037CAA}"/>
              </c:ext>
            </c:extLst>
          </c:dPt>
          <c:dPt>
            <c:idx val="2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5-D360-4478-A4E3-A43A4B037CAA}"/>
              </c:ext>
            </c:extLst>
          </c:dPt>
          <c:dPt>
            <c:idx val="2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6-D360-4478-A4E3-A43A4B037CAA}"/>
              </c:ext>
            </c:extLst>
          </c:dPt>
          <c:dPt>
            <c:idx val="2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7-D360-4478-A4E3-A43A4B037CAA}"/>
              </c:ext>
            </c:extLst>
          </c:dPt>
          <c:dPt>
            <c:idx val="2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8-D360-4478-A4E3-A43A4B037CAA}"/>
              </c:ext>
            </c:extLst>
          </c:dPt>
          <c:dPt>
            <c:idx val="2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9-D360-4478-A4E3-A43A4B037CAA}"/>
              </c:ext>
            </c:extLst>
          </c:dPt>
          <c:dPt>
            <c:idx val="3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A-D360-4478-A4E3-A43A4B037CAA}"/>
              </c:ext>
            </c:extLst>
          </c:dPt>
          <c:dPt>
            <c:idx val="3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B-D360-4478-A4E3-A43A4B037CA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Hoja1!$A$2:$A$34</c:f>
              <c:strCache>
                <c:ptCount val="33"/>
                <c:pt idx="0">
                  <c:v>AG</c:v>
                </c:pt>
                <c:pt idx="1">
                  <c:v>JL</c:v>
                </c:pt>
                <c:pt idx="2">
                  <c:v>DG</c:v>
                </c:pt>
                <c:pt idx="3">
                  <c:v>CS</c:v>
                </c:pt>
                <c:pt idx="4">
                  <c:v>MI</c:v>
                </c:pt>
                <c:pt idx="5">
                  <c:v>QT</c:v>
                </c:pt>
                <c:pt idx="6">
                  <c:v>CM</c:v>
                </c:pt>
                <c:pt idx="7">
                  <c:v>OX</c:v>
                </c:pt>
                <c:pt idx="8">
                  <c:v>ZT</c:v>
                </c:pt>
                <c:pt idx="9">
                  <c:v>CH</c:v>
                </c:pt>
                <c:pt idx="10">
                  <c:v>GR</c:v>
                </c:pt>
                <c:pt idx="11">
                  <c:v>SI</c:v>
                </c:pt>
                <c:pt idx="12">
                  <c:v>SO</c:v>
                </c:pt>
                <c:pt idx="13">
                  <c:v>SL</c:v>
                </c:pt>
                <c:pt idx="14">
                  <c:v>BC</c:v>
                </c:pt>
                <c:pt idx="15">
                  <c:v>GT</c:v>
                </c:pt>
                <c:pt idx="16">
                  <c:v>YU</c:v>
                </c:pt>
                <c:pt idx="17">
                  <c:v>RM</c:v>
                </c:pt>
                <c:pt idx="18">
                  <c:v>PU</c:v>
                </c:pt>
                <c:pt idx="19">
                  <c:v>MX</c:v>
                </c:pt>
                <c:pt idx="20">
                  <c:v>QR</c:v>
                </c:pt>
                <c:pt idx="21">
                  <c:v>BS</c:v>
                </c:pt>
                <c:pt idx="22">
                  <c:v>NL</c:v>
                </c:pt>
                <c:pt idx="23">
                  <c:v>TB</c:v>
                </c:pt>
                <c:pt idx="24">
                  <c:v>MO</c:v>
                </c:pt>
                <c:pt idx="25">
                  <c:v>NY</c:v>
                </c:pt>
                <c:pt idx="26">
                  <c:v>VZ</c:v>
                </c:pt>
                <c:pt idx="27">
                  <c:v>TM</c:v>
                </c:pt>
                <c:pt idx="28">
                  <c:v>CL</c:v>
                </c:pt>
                <c:pt idx="29">
                  <c:v>CO</c:v>
                </c:pt>
                <c:pt idx="30">
                  <c:v>CP</c:v>
                </c:pt>
                <c:pt idx="31">
                  <c:v>TX</c:v>
                </c:pt>
                <c:pt idx="32">
                  <c:v>HG</c:v>
                </c:pt>
              </c:strCache>
            </c:strRef>
          </c:cat>
          <c:val>
            <c:numRef>
              <c:f>Hoja1!$C$2:$C$34</c:f>
              <c:numCache>
                <c:formatCode>0.0</c:formatCode>
                <c:ptCount val="33"/>
                <c:pt idx="0">
                  <c:v>43.910747743144263</c:v>
                </c:pt>
                <c:pt idx="1">
                  <c:v>45.5309422040513</c:v>
                </c:pt>
                <c:pt idx="2">
                  <c:v>47.147311875781433</c:v>
                </c:pt>
                <c:pt idx="3">
                  <c:v>47.200983536454999</c:v>
                </c:pt>
                <c:pt idx="4">
                  <c:v>47.246554024010671</c:v>
                </c:pt>
                <c:pt idx="5">
                  <c:v>48.104807936911733</c:v>
                </c:pt>
                <c:pt idx="6">
                  <c:v>48.936677925461403</c:v>
                </c:pt>
                <c:pt idx="7">
                  <c:v>49.859917930504899</c:v>
                </c:pt>
                <c:pt idx="8">
                  <c:v>49.961671837926623</c:v>
                </c:pt>
                <c:pt idx="9">
                  <c:v>49.9980324297008</c:v>
                </c:pt>
                <c:pt idx="10">
                  <c:v>50.077711056163899</c:v>
                </c:pt>
                <c:pt idx="11">
                  <c:v>50.111691072206533</c:v>
                </c:pt>
                <c:pt idx="12">
                  <c:v>50.346465172526401</c:v>
                </c:pt>
                <c:pt idx="13">
                  <c:v>50.442724600242087</c:v>
                </c:pt>
                <c:pt idx="14">
                  <c:v>50.977878982078657</c:v>
                </c:pt>
                <c:pt idx="15">
                  <c:v>51.24234670125567</c:v>
                </c:pt>
                <c:pt idx="16">
                  <c:v>51.591738110174028</c:v>
                </c:pt>
                <c:pt idx="17">
                  <c:v>51.8</c:v>
                </c:pt>
                <c:pt idx="18">
                  <c:v>52.151081521190889</c:v>
                </c:pt>
                <c:pt idx="19">
                  <c:v>52.847276732018727</c:v>
                </c:pt>
                <c:pt idx="20">
                  <c:v>52.910044714313727</c:v>
                </c:pt>
                <c:pt idx="21">
                  <c:v>53.238495639686143</c:v>
                </c:pt>
                <c:pt idx="22">
                  <c:v>54.040578524039212</c:v>
                </c:pt>
                <c:pt idx="23">
                  <c:v>54.375599579723158</c:v>
                </c:pt>
                <c:pt idx="24">
                  <c:v>54.520820486043903</c:v>
                </c:pt>
                <c:pt idx="25">
                  <c:v>55.840119728184668</c:v>
                </c:pt>
                <c:pt idx="26">
                  <c:v>56.466550367877488</c:v>
                </c:pt>
                <c:pt idx="27">
                  <c:v>56.689293703441827</c:v>
                </c:pt>
                <c:pt idx="28">
                  <c:v>56.862874561200783</c:v>
                </c:pt>
                <c:pt idx="29">
                  <c:v>57.134480169668919</c:v>
                </c:pt>
                <c:pt idx="30">
                  <c:v>58.299422731144134</c:v>
                </c:pt>
                <c:pt idx="31">
                  <c:v>60.002281310993382</c:v>
                </c:pt>
                <c:pt idx="32">
                  <c:v>60.392173417481061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C-D360-4478-A4E3-A43A4B037CA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"/>
        <c:axId val="140653568"/>
        <c:axId val="185592640"/>
      </c:barChart>
      <c:catAx>
        <c:axId val="1406535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85592640"/>
        <c:crosses val="autoZero"/>
        <c:auto val="1"/>
        <c:lblAlgn val="ctr"/>
        <c:lblOffset val="100"/>
        <c:noMultiLvlLbl val="0"/>
      </c:catAx>
      <c:valAx>
        <c:axId val="185592640"/>
        <c:scaling>
          <c:orientation val="minMax"/>
          <c:max val="80"/>
        </c:scaling>
        <c:delete val="0"/>
        <c:axPos val="l"/>
        <c:majorGridlines>
          <c:spPr>
            <a:ln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crossAx val="140653568"/>
        <c:crosses val="autoZero"/>
        <c:crossBetween val="between"/>
      </c:valAx>
      <c:spPr>
        <a:ln>
          <a:solidFill>
            <a:schemeClr val="bg1">
              <a:lumMod val="50000"/>
            </a:schemeClr>
          </a:solidFill>
        </a:ln>
      </c:spPr>
    </c:plotArea>
    <c:legend>
      <c:legendPos val="tr"/>
      <c:layout>
        <c:manualLayout>
          <c:xMode val="edge"/>
          <c:yMode val="edge"/>
          <c:x val="0.83682139490422836"/>
          <c:y val="0"/>
          <c:w val="0.15734824281150162"/>
          <c:h val="5.1729105184309301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Soberana Sans"/>
        </a:defRPr>
      </a:pPr>
      <a:endParaRPr lang="es-MX"/>
    </a:p>
  </c:txPr>
  <c:externalData r:id="rId1">
    <c:autoUpdate val="0"/>
  </c:externalData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9337826100130287E-2"/>
          <c:y val="7.4109498031496093E-2"/>
          <c:w val="0.90741622739900385"/>
          <c:h val="0.794473559674509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OTB</c:v>
                </c:pt>
                <c:pt idx="1">
                  <c:v>DIU</c:v>
                </c:pt>
                <c:pt idx="2">
                  <c:v>Otro</c:v>
                </c:pt>
              </c:strCache>
            </c:strRef>
          </c:cat>
          <c:val>
            <c:numRef>
              <c:f>Hoja1!$B$2:$B$4</c:f>
              <c:numCache>
                <c:formatCode>0.00</c:formatCode>
                <c:ptCount val="3"/>
                <c:pt idx="0">
                  <c:v>82.071705407531866</c:v>
                </c:pt>
                <c:pt idx="1">
                  <c:v>12.667437274767121</c:v>
                </c:pt>
                <c:pt idx="2">
                  <c:v>5.2608573177009967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6A88-4B86-9BB2-4B8A6A13D091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Hoja1!$A$2:$A$4</c:f>
              <c:strCache>
                <c:ptCount val="3"/>
                <c:pt idx="0">
                  <c:v>OTB</c:v>
                </c:pt>
                <c:pt idx="1">
                  <c:v>DIU</c:v>
                </c:pt>
                <c:pt idx="2">
                  <c:v>Otro</c:v>
                </c:pt>
              </c:strCache>
            </c:strRef>
          </c:cat>
          <c:val>
            <c:numRef>
              <c:f>Hoja1!$C$2:$C$4</c:f>
              <c:numCache>
                <c:formatCode>0.00</c:formatCode>
                <c:ptCount val="3"/>
                <c:pt idx="0">
                  <c:v>78.954456295804761</c:v>
                </c:pt>
                <c:pt idx="1">
                  <c:v>17.080596840143251</c:v>
                </c:pt>
                <c:pt idx="2">
                  <c:v>3.9649468640519951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6A88-4B86-9BB2-4B8A6A13D0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axId val="141242368"/>
        <c:axId val="185594368"/>
      </c:barChart>
      <c:catAx>
        <c:axId val="1412423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85594368"/>
        <c:crosses val="autoZero"/>
        <c:auto val="1"/>
        <c:lblAlgn val="ctr"/>
        <c:lblOffset val="100"/>
        <c:noMultiLvlLbl val="0"/>
      </c:catAx>
      <c:valAx>
        <c:axId val="185594368"/>
        <c:scaling>
          <c:orientation val="minMax"/>
          <c:max val="100"/>
        </c:scaling>
        <c:delete val="0"/>
        <c:axPos val="l"/>
        <c:majorGridlines>
          <c:spPr>
            <a:ln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s-MX"/>
          </a:p>
        </c:txPr>
        <c:crossAx val="141242368"/>
        <c:crosses val="autoZero"/>
        <c:crossBetween val="between"/>
      </c:valAx>
      <c:spPr>
        <a:ln>
          <a:solidFill>
            <a:schemeClr val="bg1">
              <a:lumMod val="50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81648650311138349"/>
          <c:y val="2.7825632162831546E-2"/>
          <c:w val="0.14879191454585852"/>
          <c:h val="5.0299442180739881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 baseline="0">
          <a:latin typeface="Soberana Sans" pitchFamily="50" charset="0"/>
        </a:defRPr>
      </a:pPr>
      <a:endParaRPr lang="es-MX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0"/>
    <c:plotArea>
      <c:layout>
        <c:manualLayout>
          <c:layoutTarget val="inner"/>
          <c:xMode val="edge"/>
          <c:yMode val="edge"/>
          <c:x val="8.8689188134741997E-2"/>
          <c:y val="3.4213161744591297E-2"/>
          <c:w val="0.88060471449593802"/>
          <c:h val="0.5643445888887570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Con conocimiento funcional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Hoja1!$A$2:$A$12</c:f>
              <c:strCache>
                <c:ptCount val="11"/>
                <c:pt idx="0">
                  <c:v>Condón masculino</c:v>
                </c:pt>
                <c:pt idx="1">
                  <c:v>DIU</c:v>
                </c:pt>
                <c:pt idx="2">
                  <c:v>Implante</c:v>
                </c:pt>
                <c:pt idx="3">
                  <c:v>Retiro</c:v>
                </c:pt>
                <c:pt idx="4">
                  <c:v>Pastilla de emergencia</c:v>
                </c:pt>
                <c:pt idx="5">
                  <c:v>Inyecciones</c:v>
                </c:pt>
                <c:pt idx="6">
                  <c:v>Ritmo</c:v>
                </c:pt>
                <c:pt idx="7">
                  <c:v>Condón femenino</c:v>
                </c:pt>
                <c:pt idx="8">
                  <c:v>Óvulos, jaleas o espumas</c:v>
                </c:pt>
                <c:pt idx="9">
                  <c:v>Pastillas</c:v>
                </c:pt>
                <c:pt idx="10">
                  <c:v>Parche</c:v>
                </c:pt>
              </c:strCache>
            </c:strRef>
          </c:cat>
          <c:val>
            <c:numRef>
              <c:f>Hoja1!$B$2:$B$12</c:f>
              <c:numCache>
                <c:formatCode>General</c:formatCode>
                <c:ptCount val="11"/>
                <c:pt idx="0">
                  <c:v>86.386998613024545</c:v>
                </c:pt>
                <c:pt idx="1">
                  <c:v>82.723608841621171</c:v>
                </c:pt>
                <c:pt idx="2">
                  <c:v>82.209733214621266</c:v>
                </c:pt>
                <c:pt idx="3">
                  <c:v>77.837974595198204</c:v>
                </c:pt>
                <c:pt idx="4">
                  <c:v>77.016845430019103</c:v>
                </c:pt>
                <c:pt idx="5">
                  <c:v>66.460171032253697</c:v>
                </c:pt>
                <c:pt idx="6">
                  <c:v>42.185850052798308</c:v>
                </c:pt>
                <c:pt idx="7">
                  <c:v>35.34079027141965</c:v>
                </c:pt>
                <c:pt idx="8">
                  <c:v>31.73888211012747</c:v>
                </c:pt>
                <c:pt idx="9">
                  <c:v>27.227499597488318</c:v>
                </c:pt>
                <c:pt idx="10">
                  <c:v>14.456901791883791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3F5-40CE-B03E-80AC67239D34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Sin conocimiento funcional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Hoja1!$A$2:$A$12</c:f>
              <c:strCache>
                <c:ptCount val="11"/>
                <c:pt idx="0">
                  <c:v>Condón masculino</c:v>
                </c:pt>
                <c:pt idx="1">
                  <c:v>DIU</c:v>
                </c:pt>
                <c:pt idx="2">
                  <c:v>Implante</c:v>
                </c:pt>
                <c:pt idx="3">
                  <c:v>Retiro</c:v>
                </c:pt>
                <c:pt idx="4">
                  <c:v>Pastilla de emergencia</c:v>
                </c:pt>
                <c:pt idx="5">
                  <c:v>Inyecciones</c:v>
                </c:pt>
                <c:pt idx="6">
                  <c:v>Ritmo</c:v>
                </c:pt>
                <c:pt idx="7">
                  <c:v>Condón femenino</c:v>
                </c:pt>
                <c:pt idx="8">
                  <c:v>Óvulos, jaleas o espumas</c:v>
                </c:pt>
                <c:pt idx="9">
                  <c:v>Pastillas</c:v>
                </c:pt>
                <c:pt idx="10">
                  <c:v>Parche</c:v>
                </c:pt>
              </c:strCache>
            </c:strRef>
          </c:cat>
          <c:val>
            <c:numRef>
              <c:f>Hoja1!$C$2:$C$12</c:f>
              <c:numCache>
                <c:formatCode>General</c:formatCode>
                <c:ptCount val="11"/>
                <c:pt idx="0">
                  <c:v>13.613001386975419</c:v>
                </c:pt>
                <c:pt idx="1">
                  <c:v>17.276391158378811</c:v>
                </c:pt>
                <c:pt idx="2">
                  <c:v>17.790266785378709</c:v>
                </c:pt>
                <c:pt idx="3">
                  <c:v>22.162025404801781</c:v>
                </c:pt>
                <c:pt idx="4">
                  <c:v>22.983154569980911</c:v>
                </c:pt>
                <c:pt idx="5">
                  <c:v>33.539828967746267</c:v>
                </c:pt>
                <c:pt idx="6">
                  <c:v>57.814149947201678</c:v>
                </c:pt>
                <c:pt idx="7">
                  <c:v>64.659209728580322</c:v>
                </c:pt>
                <c:pt idx="8">
                  <c:v>68.261117889872551</c:v>
                </c:pt>
                <c:pt idx="9">
                  <c:v>72.772500402511668</c:v>
                </c:pt>
                <c:pt idx="10">
                  <c:v>85.543098208116206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3F5-40CE-B03E-80AC67239D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100"/>
        <c:axId val="135062016"/>
        <c:axId val="83491584"/>
      </c:barChart>
      <c:catAx>
        <c:axId val="135062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s-MX"/>
          </a:p>
        </c:txPr>
        <c:crossAx val="83491584"/>
        <c:crosses val="autoZero"/>
        <c:auto val="1"/>
        <c:lblAlgn val="ctr"/>
        <c:lblOffset val="100"/>
        <c:noMultiLvlLbl val="0"/>
      </c:catAx>
      <c:valAx>
        <c:axId val="83491584"/>
        <c:scaling>
          <c:orientation val="minMax"/>
          <c:max val="100"/>
        </c:scaling>
        <c:delete val="0"/>
        <c:axPos val="l"/>
        <c:majorGridlines>
          <c:spPr>
            <a:ln>
              <a:solidFill>
                <a:schemeClr val="bg1">
                  <a:lumMod val="50000"/>
                </a:schemeClr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135062016"/>
        <c:crosses val="autoZero"/>
        <c:crossBetween val="between"/>
      </c:valAx>
      <c:spPr>
        <a:ln>
          <a:solidFill>
            <a:schemeClr val="accent1"/>
          </a:solidFill>
        </a:ln>
      </c:spPr>
    </c:plotArea>
    <c:legend>
      <c:legendPos val="b"/>
      <c:layout>
        <c:manualLayout>
          <c:xMode val="edge"/>
          <c:yMode val="edge"/>
          <c:x val="8.9080432610886495E-2"/>
          <c:y val="0.928149529778033"/>
          <c:w val="0.86091940253891297"/>
          <c:h val="5.4271216509733801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/>
      </a:pPr>
      <a:endParaRPr lang="es-MX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650798878787301E-2"/>
          <c:y val="6.4097500814123506E-2"/>
          <c:w val="0.91299909646224198"/>
          <c:h val="0.8255960327838285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Con conocimiento funcional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dLbl>
              <c:idx val="2"/>
              <c:layout>
                <c:manualLayout>
                  <c:x val="-3.12158039470541E-3"/>
                  <c:y val="-8.50318690964504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70B4-449C-9A2B-9531E9D3559A}"/>
                </c:ex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Hoja1!$A$2:$A$6</c:f>
              <c:strCache>
                <c:ptCount val="5"/>
                <c:pt idx="0">
                  <c:v>Inyecciones</c:v>
                </c:pt>
                <c:pt idx="1">
                  <c:v>Condón masculino</c:v>
                </c:pt>
                <c:pt idx="2">
                  <c:v>DIU</c:v>
                </c:pt>
                <c:pt idx="3">
                  <c:v>Ritmo y Retiro</c:v>
                </c:pt>
                <c:pt idx="4">
                  <c:v>Pastillas</c:v>
                </c:pt>
              </c:strCache>
            </c:strRef>
          </c:cat>
          <c:val>
            <c:numRef>
              <c:f>Hoja1!$B$2:$B$6</c:f>
              <c:numCache>
                <c:formatCode>0.0</c:formatCode>
                <c:ptCount val="5"/>
                <c:pt idx="0">
                  <c:v>96.15206305053313</c:v>
                </c:pt>
                <c:pt idx="1">
                  <c:v>95.688824662813104</c:v>
                </c:pt>
                <c:pt idx="2">
                  <c:v>89.140622475033126</c:v>
                </c:pt>
                <c:pt idx="3">
                  <c:v>66.758754573284534</c:v>
                </c:pt>
                <c:pt idx="4">
                  <c:v>65.068256436841182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0B4-449C-9A2B-9531E9D3559A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Sin conocimiento funcional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dLbl>
              <c:idx val="0"/>
              <c:layout>
                <c:manualLayout>
                  <c:x val="3.12158039470541E-3"/>
                  <c:y val="8.50318690964504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0B4-449C-9A2B-9531E9D3559A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5607901973526499E-3"/>
                  <c:y val="5.66856809233790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70B4-449C-9A2B-9531E9D3559A}"/>
                </c:ext>
                <c:ext xmlns:c15="http://schemas.microsoft.com/office/drawing/2012/chart" uri="{CE6537A1-D6FC-4f65-9D91-7224C49458BB}"/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Hoja1!$A$2:$A$6</c:f>
              <c:strCache>
                <c:ptCount val="5"/>
                <c:pt idx="0">
                  <c:v>Inyecciones</c:v>
                </c:pt>
                <c:pt idx="1">
                  <c:v>Condón masculino</c:v>
                </c:pt>
                <c:pt idx="2">
                  <c:v>DIU</c:v>
                </c:pt>
                <c:pt idx="3">
                  <c:v>Ritmo y Retiro</c:v>
                </c:pt>
                <c:pt idx="4">
                  <c:v>Pastillas</c:v>
                </c:pt>
              </c:strCache>
            </c:strRef>
          </c:cat>
          <c:val>
            <c:numRef>
              <c:f>Hoja1!$C$2:$C$6</c:f>
              <c:numCache>
                <c:formatCode>0.0</c:formatCode>
                <c:ptCount val="5"/>
                <c:pt idx="0">
                  <c:v>3.8479369494668521</c:v>
                </c:pt>
                <c:pt idx="1">
                  <c:v>4.3111753371868966</c:v>
                </c:pt>
                <c:pt idx="2">
                  <c:v>10.85937752496687</c:v>
                </c:pt>
                <c:pt idx="3">
                  <c:v>33.241245426715437</c:v>
                </c:pt>
                <c:pt idx="4">
                  <c:v>34.931743563158797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0B4-449C-9A2B-9531E9D355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4594048"/>
        <c:axId val="205341824"/>
      </c:barChart>
      <c:catAx>
        <c:axId val="134594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05341824"/>
        <c:crosses val="autoZero"/>
        <c:auto val="1"/>
        <c:lblAlgn val="ctr"/>
        <c:lblOffset val="100"/>
        <c:noMultiLvlLbl val="0"/>
      </c:catAx>
      <c:valAx>
        <c:axId val="20534182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50000"/>
                </a:schemeClr>
              </a:solidFill>
              <a:prstDash val="dash"/>
            </a:ln>
          </c:spPr>
        </c:majorGridlines>
        <c:numFmt formatCode="0%" sourceLinked="1"/>
        <c:majorTickMark val="out"/>
        <c:minorTickMark val="none"/>
        <c:tickLblPos val="nextTo"/>
        <c:crossAx val="134594048"/>
        <c:crosses val="autoZero"/>
        <c:crossBetween val="between"/>
      </c:valAx>
      <c:spPr>
        <a:ln>
          <a:solidFill>
            <a:schemeClr val="bg1">
              <a:lumMod val="50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53850512211496626"/>
          <c:y val="5.9465132944107801E-3"/>
          <c:w val="0.45837332228473437"/>
          <c:h val="5.9601983898400997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Soberana Sans" pitchFamily="50" charset="0"/>
        </a:defRPr>
      </a:pPr>
      <a:endParaRPr lang="es-MX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1259968164796E-2"/>
          <c:y val="3.2215730510230002E-2"/>
          <c:w val="0.93714452081528798"/>
          <c:h val="0.844808607004023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dLbl>
              <c:idx val="0"/>
              <c:layout>
                <c:manualLayout>
                  <c:x val="-1.5607901973527E-3"/>
                  <c:y val="1.42233300242624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Hoja1!$A$2:$A$9</c:f>
              <c:strCache>
                <c:ptCount val="8"/>
                <c:pt idx="0">
                  <c:v>OTB</c:v>
                </c:pt>
                <c:pt idx="1">
                  <c:v>DIU</c:v>
                </c:pt>
                <c:pt idx="2">
                  <c:v>Condón masculino</c:v>
                </c:pt>
                <c:pt idx="3">
                  <c:v>Tradicionales</c:v>
                </c:pt>
                <c:pt idx="4">
                  <c:v>Inyecciones </c:v>
                </c:pt>
                <c:pt idx="5">
                  <c:v>Otros</c:v>
                </c:pt>
                <c:pt idx="6">
                  <c:v>Implante subdérmico</c:v>
                </c:pt>
                <c:pt idx="7">
                  <c:v>Vasectomía</c:v>
                </c:pt>
              </c:strCache>
            </c:strRef>
          </c:cat>
          <c:val>
            <c:numRef>
              <c:f>Hoja1!$B$2:$B$9</c:f>
              <c:numCache>
                <c:formatCode>0.0</c:formatCode>
                <c:ptCount val="8"/>
                <c:pt idx="0">
                  <c:v>38.549838815507947</c:v>
                </c:pt>
                <c:pt idx="1">
                  <c:v>9.4310757995036099</c:v>
                </c:pt>
                <c:pt idx="2">
                  <c:v>8.0249907283256778</c:v>
                </c:pt>
                <c:pt idx="3">
                  <c:v>4.500328074629846</c:v>
                </c:pt>
                <c:pt idx="4">
                  <c:v>4.1611987561692283</c:v>
                </c:pt>
                <c:pt idx="5">
                  <c:v>3.6052548997232758</c:v>
                </c:pt>
                <c:pt idx="6">
                  <c:v>2.2836847060166039</c:v>
                </c:pt>
                <c:pt idx="7">
                  <c:v>1.5604941089207769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089-407D-8E36-4AB4A89779E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34750208"/>
        <c:axId val="205344128"/>
      </c:barChart>
      <c:catAx>
        <c:axId val="1347502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05344128"/>
        <c:crosses val="autoZero"/>
        <c:auto val="1"/>
        <c:lblAlgn val="ctr"/>
        <c:lblOffset val="100"/>
        <c:noMultiLvlLbl val="0"/>
      </c:catAx>
      <c:valAx>
        <c:axId val="205344128"/>
        <c:scaling>
          <c:orientation val="minMax"/>
          <c:max val="45"/>
          <c:min val="0"/>
        </c:scaling>
        <c:delete val="0"/>
        <c:axPos val="l"/>
        <c:majorGridlines>
          <c:spPr>
            <a:ln>
              <a:solidFill>
                <a:schemeClr val="tx1"/>
              </a:solidFill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crossAx val="134750208"/>
        <c:crosses val="autoZero"/>
        <c:crossBetween val="between"/>
      </c:valAx>
      <c:spPr>
        <a:noFill/>
        <a:ln w="12700"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  <c:showDLblsOverMax val="0"/>
  </c:chart>
  <c:txPr>
    <a:bodyPr/>
    <a:lstStyle/>
    <a:p>
      <a:pPr>
        <a:defRPr sz="1000">
          <a:latin typeface="Soberana Sans"/>
        </a:defRPr>
      </a:pPr>
      <a:endParaRPr lang="es-MX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41259968164796E-2"/>
          <c:y val="3.2215730510230002E-2"/>
          <c:w val="0.93714452081528798"/>
          <c:h val="0.847389862697522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Efectiva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Hoja1!$A$2:$A$9</c:f>
              <c:strCache>
                <c:ptCount val="8"/>
                <c:pt idx="0">
                  <c:v>OTB</c:v>
                </c:pt>
                <c:pt idx="1">
                  <c:v>DIU</c:v>
                </c:pt>
                <c:pt idx="2">
                  <c:v>Condón masculino</c:v>
                </c:pt>
                <c:pt idx="3">
                  <c:v>Inyecciones </c:v>
                </c:pt>
                <c:pt idx="4">
                  <c:v>Tradicionales</c:v>
                </c:pt>
                <c:pt idx="5">
                  <c:v>Implante subdérmico</c:v>
                </c:pt>
                <c:pt idx="6">
                  <c:v>Otros</c:v>
                </c:pt>
                <c:pt idx="7">
                  <c:v>Vasectomía</c:v>
                </c:pt>
              </c:strCache>
            </c:strRef>
          </c:cat>
          <c:val>
            <c:numRef>
              <c:f>Hoja1!$B$2:$B$9</c:f>
              <c:numCache>
                <c:formatCode>0.0</c:formatCode>
                <c:ptCount val="8"/>
                <c:pt idx="0">
                  <c:v>38.549838815507947</c:v>
                </c:pt>
                <c:pt idx="1">
                  <c:v>8.2328901948478013</c:v>
                </c:pt>
                <c:pt idx="2">
                  <c:v>7.5143354349128462</c:v>
                </c:pt>
                <c:pt idx="3">
                  <c:v>3.9836105326220301</c:v>
                </c:pt>
                <c:pt idx="4">
                  <c:v>2.9127321484609019</c:v>
                </c:pt>
                <c:pt idx="5">
                  <c:v>2.0433343793683849</c:v>
                </c:pt>
                <c:pt idx="6">
                  <c:v>2.0408381593586848</c:v>
                </c:pt>
                <c:pt idx="7">
                  <c:v>1.5604941089207769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8ED-489E-81F2-04E3C143D36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34751744"/>
        <c:axId val="205346432"/>
      </c:barChart>
      <c:catAx>
        <c:axId val="13475174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05346432"/>
        <c:crosses val="autoZero"/>
        <c:auto val="1"/>
        <c:lblAlgn val="ctr"/>
        <c:lblOffset val="100"/>
        <c:noMultiLvlLbl val="0"/>
      </c:catAx>
      <c:valAx>
        <c:axId val="205346432"/>
        <c:scaling>
          <c:orientation val="minMax"/>
          <c:max val="45"/>
          <c:min val="0"/>
        </c:scaling>
        <c:delete val="0"/>
        <c:axPos val="l"/>
        <c:majorGridlines>
          <c:spPr>
            <a:ln>
              <a:solidFill>
                <a:schemeClr val="tx1"/>
              </a:solidFill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crossAx val="134751744"/>
        <c:crosses val="autoZero"/>
        <c:crossBetween val="between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  <c:showDLblsOverMax val="0"/>
  </c:chart>
  <c:txPr>
    <a:bodyPr/>
    <a:lstStyle/>
    <a:p>
      <a:pPr>
        <a:defRPr sz="1000">
          <a:latin typeface="Soberana Sans"/>
        </a:defRPr>
      </a:pPr>
      <a:endParaRPr lang="es-MX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25-34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rgbClr val="0085CF"/>
              </a:solidFill>
            </c:spPr>
          </c:marker>
          <c:cat>
            <c:strRef>
              <c:f>Hoja1!$A$2:$A$5</c:f>
              <c:strCache>
                <c:ptCount val="4"/>
                <c:pt idx="0">
                  <c:v>Primera 
relación sexual</c:v>
                </c:pt>
                <c:pt idx="1">
                  <c:v>Primera unión</c:v>
                </c:pt>
                <c:pt idx="2">
                  <c:v>Primer hijo 
nacido vivo</c:v>
                </c:pt>
                <c:pt idx="3">
                  <c:v>Primer uso 
de métodos </c:v>
                </c:pt>
              </c:strCache>
            </c:strRef>
          </c:cat>
          <c:val>
            <c:numRef>
              <c:f>Hoja1!$B$2:$B$5</c:f>
              <c:numCache>
                <c:formatCode>0.0</c:formatCode>
                <c:ptCount val="4"/>
                <c:pt idx="0">
                  <c:v>17.660277777777779</c:v>
                </c:pt>
                <c:pt idx="1">
                  <c:v>18.98757072627771</c:v>
                </c:pt>
                <c:pt idx="2">
                  <c:v>19.597965185597332</c:v>
                </c:pt>
                <c:pt idx="3">
                  <c:v>22.103427703655491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86D-4705-8440-94D75482E5FB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35-49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9"/>
            <c:spPr>
              <a:solidFill>
                <a:srgbClr val="E61998"/>
              </a:solidFill>
              <a:ln>
                <a:noFill/>
              </a:ln>
            </c:spPr>
          </c:marker>
          <c:cat>
            <c:strRef>
              <c:f>Hoja1!$A$2:$A$5</c:f>
              <c:strCache>
                <c:ptCount val="4"/>
                <c:pt idx="0">
                  <c:v>Primera 
relación sexual</c:v>
                </c:pt>
                <c:pt idx="1">
                  <c:v>Primera unión</c:v>
                </c:pt>
                <c:pt idx="2">
                  <c:v>Primer hijo 
nacido vivo</c:v>
                </c:pt>
                <c:pt idx="3">
                  <c:v>Primer uso 
de métodos </c:v>
                </c:pt>
              </c:strCache>
            </c:strRef>
          </c:cat>
          <c:val>
            <c:numRef>
              <c:f>Hoja1!$C$2:$C$5</c:f>
              <c:numCache>
                <c:formatCode>0.0</c:formatCode>
                <c:ptCount val="4"/>
                <c:pt idx="0">
                  <c:v>18.080894209626191</c:v>
                </c:pt>
                <c:pt idx="1">
                  <c:v>19.7997770738003</c:v>
                </c:pt>
                <c:pt idx="2">
                  <c:v>20.74958295420079</c:v>
                </c:pt>
                <c:pt idx="3">
                  <c:v>23.900405092592589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86D-4705-8440-94D75482E5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5876096"/>
        <c:axId val="231957056"/>
      </c:lineChart>
      <c:catAx>
        <c:axId val="1358760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1957056"/>
        <c:crosses val="autoZero"/>
        <c:auto val="1"/>
        <c:lblAlgn val="ctr"/>
        <c:lblOffset val="100"/>
        <c:noMultiLvlLbl val="0"/>
      </c:catAx>
      <c:valAx>
        <c:axId val="231957056"/>
        <c:scaling>
          <c:orientation val="minMax"/>
          <c:max val="27"/>
          <c:min val="12"/>
        </c:scaling>
        <c:delete val="0"/>
        <c:axPos val="l"/>
        <c:majorGridlines>
          <c:spPr>
            <a:ln w="6350"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crossAx val="135876096"/>
        <c:crosses val="autoZero"/>
        <c:crossBetween val="between"/>
        <c:majorUnit val="3"/>
      </c:valAx>
      <c:dTable>
        <c:showHorzBorder val="1"/>
        <c:showVertBorder val="1"/>
        <c:showOutline val="1"/>
        <c:showKeys val="1"/>
      </c:dTable>
      <c:spPr>
        <a:ln>
          <a:solidFill>
            <a:schemeClr val="tx1">
              <a:lumMod val="65000"/>
              <a:lumOff val="35000"/>
            </a:schemeClr>
          </a:solidFill>
        </a:ln>
      </c:spPr>
    </c:plotArea>
    <c:plotVisOnly val="1"/>
    <c:dispBlanksAs val="gap"/>
    <c:showDLblsOverMax val="0"/>
  </c:chart>
  <c:txPr>
    <a:bodyPr/>
    <a:lstStyle/>
    <a:p>
      <a:pPr>
        <a:defRPr sz="1000" baseline="0">
          <a:latin typeface="Soberana Sans" pitchFamily="50" charset="0"/>
        </a:defRPr>
      </a:pPr>
      <a:endParaRPr lang="es-MX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6737280829846904E-2"/>
          <c:y val="5.6107736395302484E-2"/>
          <c:w val="0.94722916673997259"/>
          <c:h val="0.8826347726069652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25-34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Pt>
            <c:idx val="1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0CDB-430E-AA07-E58D2C06B7CB}"/>
              </c:ext>
            </c:extLst>
          </c:dPt>
          <c:dPt>
            <c:idx val="1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0CDB-430E-AA07-E58D2C06B7CB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CDB-430E-AA07-E58D2C06B7CB}"/>
              </c:ext>
            </c:extLst>
          </c:dPt>
          <c:dPt>
            <c:idx val="2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0CDB-430E-AA07-E58D2C06B7CB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Hoja1!$A$2:$A$34</c:f>
              <c:strCache>
                <c:ptCount val="33"/>
                <c:pt idx="0">
                  <c:v>CH</c:v>
                </c:pt>
                <c:pt idx="1">
                  <c:v>CO</c:v>
                </c:pt>
                <c:pt idx="2">
                  <c:v>CL</c:v>
                </c:pt>
                <c:pt idx="3">
                  <c:v>MX</c:v>
                </c:pt>
                <c:pt idx="4">
                  <c:v>DG</c:v>
                </c:pt>
                <c:pt idx="5">
                  <c:v>BS</c:v>
                </c:pt>
                <c:pt idx="6">
                  <c:v>SO</c:v>
                </c:pt>
                <c:pt idx="7">
                  <c:v>NY</c:v>
                </c:pt>
                <c:pt idx="8">
                  <c:v>SI</c:v>
                </c:pt>
                <c:pt idx="9">
                  <c:v>MO</c:v>
                </c:pt>
                <c:pt idx="10">
                  <c:v>TB</c:v>
                </c:pt>
                <c:pt idx="11">
                  <c:v>BC</c:v>
                </c:pt>
                <c:pt idx="12">
                  <c:v>JL</c:v>
                </c:pt>
                <c:pt idx="13">
                  <c:v>HG</c:v>
                </c:pt>
                <c:pt idx="14">
                  <c:v>RM</c:v>
                </c:pt>
                <c:pt idx="15">
                  <c:v>SL</c:v>
                </c:pt>
                <c:pt idx="16">
                  <c:v>ZT</c:v>
                </c:pt>
                <c:pt idx="17">
                  <c:v>CP</c:v>
                </c:pt>
                <c:pt idx="18">
                  <c:v>QR</c:v>
                </c:pt>
                <c:pt idx="19">
                  <c:v>VZ</c:v>
                </c:pt>
                <c:pt idx="20">
                  <c:v>TM</c:v>
                </c:pt>
                <c:pt idx="21">
                  <c:v>GT</c:v>
                </c:pt>
                <c:pt idx="22">
                  <c:v>QT</c:v>
                </c:pt>
                <c:pt idx="23">
                  <c:v>TX</c:v>
                </c:pt>
                <c:pt idx="24">
                  <c:v>CM</c:v>
                </c:pt>
                <c:pt idx="25">
                  <c:v>YU</c:v>
                </c:pt>
                <c:pt idx="26">
                  <c:v>AG</c:v>
                </c:pt>
                <c:pt idx="27">
                  <c:v>OX</c:v>
                </c:pt>
                <c:pt idx="28">
                  <c:v>NL</c:v>
                </c:pt>
                <c:pt idx="29">
                  <c:v>PU</c:v>
                </c:pt>
                <c:pt idx="30">
                  <c:v>CS</c:v>
                </c:pt>
                <c:pt idx="31">
                  <c:v>GR</c:v>
                </c:pt>
                <c:pt idx="32">
                  <c:v>MI</c:v>
                </c:pt>
              </c:strCache>
            </c:strRef>
          </c:cat>
          <c:val>
            <c:numRef>
              <c:f>Hoja1!$B$2:$B$34</c:f>
              <c:numCache>
                <c:formatCode>General</c:formatCode>
                <c:ptCount val="33"/>
                <c:pt idx="0">
                  <c:v>20.829422292930289</c:v>
                </c:pt>
                <c:pt idx="1">
                  <c:v>21.355339006313471</c:v>
                </c:pt>
                <c:pt idx="2">
                  <c:v>21.37757373400111</c:v>
                </c:pt>
                <c:pt idx="3">
                  <c:v>21.394572467486121</c:v>
                </c:pt>
                <c:pt idx="4">
                  <c:v>21.489196532539779</c:v>
                </c:pt>
                <c:pt idx="5">
                  <c:v>21.52277353689567</c:v>
                </c:pt>
                <c:pt idx="6">
                  <c:v>21.560869565217391</c:v>
                </c:pt>
                <c:pt idx="7">
                  <c:v>21.592002046384721</c:v>
                </c:pt>
                <c:pt idx="8">
                  <c:v>21.654099905749291</c:v>
                </c:pt>
                <c:pt idx="9">
                  <c:v>21.69857976160284</c:v>
                </c:pt>
                <c:pt idx="10">
                  <c:v>21.802483254370198</c:v>
                </c:pt>
                <c:pt idx="11">
                  <c:v>21.82720413780013</c:v>
                </c:pt>
                <c:pt idx="12">
                  <c:v>21.864086593568199</c:v>
                </c:pt>
                <c:pt idx="13">
                  <c:v>21.881381381381381</c:v>
                </c:pt>
                <c:pt idx="14">
                  <c:v>21.9</c:v>
                </c:pt>
                <c:pt idx="15">
                  <c:v>21.978804700454191</c:v>
                </c:pt>
                <c:pt idx="16">
                  <c:v>21.99963338628864</c:v>
                </c:pt>
                <c:pt idx="17">
                  <c:v>22.095742381672789</c:v>
                </c:pt>
                <c:pt idx="18">
                  <c:v>22.103427703655491</c:v>
                </c:pt>
                <c:pt idx="19">
                  <c:v>22.109154999111361</c:v>
                </c:pt>
                <c:pt idx="20">
                  <c:v>22.126299442190671</c:v>
                </c:pt>
                <c:pt idx="21">
                  <c:v>22.14790854958466</c:v>
                </c:pt>
                <c:pt idx="22">
                  <c:v>22.17392630020036</c:v>
                </c:pt>
                <c:pt idx="23">
                  <c:v>22.210570089218201</c:v>
                </c:pt>
                <c:pt idx="24">
                  <c:v>22.212527112903839</c:v>
                </c:pt>
                <c:pt idx="25">
                  <c:v>22.254811170597598</c:v>
                </c:pt>
                <c:pt idx="26">
                  <c:v>22.27315758811535</c:v>
                </c:pt>
                <c:pt idx="27">
                  <c:v>22.342266801670672</c:v>
                </c:pt>
                <c:pt idx="28">
                  <c:v>22.406319666569729</c:v>
                </c:pt>
                <c:pt idx="29">
                  <c:v>22.42724152277928</c:v>
                </c:pt>
                <c:pt idx="30">
                  <c:v>22.446723821187991</c:v>
                </c:pt>
                <c:pt idx="31">
                  <c:v>22.47880915236609</c:v>
                </c:pt>
                <c:pt idx="32">
                  <c:v>22.505674957739672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0CDB-430E-AA07-E58D2C06B7CB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35-49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Pt>
            <c:idx val="1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0CDB-430E-AA07-E58D2C06B7CB}"/>
              </c:ext>
            </c:extLst>
          </c:dPt>
          <c:dPt>
            <c:idx val="1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0CDB-430E-AA07-E58D2C06B7CB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CDB-430E-AA07-E58D2C06B7CB}"/>
              </c:ext>
            </c:extLst>
          </c:dPt>
          <c:dPt>
            <c:idx val="2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0CDB-430E-AA07-E58D2C06B7CB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Hoja1!$A$2:$A$34</c:f>
              <c:strCache>
                <c:ptCount val="33"/>
                <c:pt idx="0">
                  <c:v>CH</c:v>
                </c:pt>
                <c:pt idx="1">
                  <c:v>CO</c:v>
                </c:pt>
                <c:pt idx="2">
                  <c:v>CL</c:v>
                </c:pt>
                <c:pt idx="3">
                  <c:v>MX</c:v>
                </c:pt>
                <c:pt idx="4">
                  <c:v>DG</c:v>
                </c:pt>
                <c:pt idx="5">
                  <c:v>BS</c:v>
                </c:pt>
                <c:pt idx="6">
                  <c:v>SO</c:v>
                </c:pt>
                <c:pt idx="7">
                  <c:v>NY</c:v>
                </c:pt>
                <c:pt idx="8">
                  <c:v>SI</c:v>
                </c:pt>
                <c:pt idx="9">
                  <c:v>MO</c:v>
                </c:pt>
                <c:pt idx="10">
                  <c:v>TB</c:v>
                </c:pt>
                <c:pt idx="11">
                  <c:v>BC</c:v>
                </c:pt>
                <c:pt idx="12">
                  <c:v>JL</c:v>
                </c:pt>
                <c:pt idx="13">
                  <c:v>HG</c:v>
                </c:pt>
                <c:pt idx="14">
                  <c:v>RM</c:v>
                </c:pt>
                <c:pt idx="15">
                  <c:v>SL</c:v>
                </c:pt>
                <c:pt idx="16">
                  <c:v>ZT</c:v>
                </c:pt>
                <c:pt idx="17">
                  <c:v>CP</c:v>
                </c:pt>
                <c:pt idx="18">
                  <c:v>QR</c:v>
                </c:pt>
                <c:pt idx="19">
                  <c:v>VZ</c:v>
                </c:pt>
                <c:pt idx="20">
                  <c:v>TM</c:v>
                </c:pt>
                <c:pt idx="21">
                  <c:v>GT</c:v>
                </c:pt>
                <c:pt idx="22">
                  <c:v>QT</c:v>
                </c:pt>
                <c:pt idx="23">
                  <c:v>TX</c:v>
                </c:pt>
                <c:pt idx="24">
                  <c:v>CM</c:v>
                </c:pt>
                <c:pt idx="25">
                  <c:v>YU</c:v>
                </c:pt>
                <c:pt idx="26">
                  <c:v>AG</c:v>
                </c:pt>
                <c:pt idx="27">
                  <c:v>OX</c:v>
                </c:pt>
                <c:pt idx="28">
                  <c:v>NL</c:v>
                </c:pt>
                <c:pt idx="29">
                  <c:v>PU</c:v>
                </c:pt>
                <c:pt idx="30">
                  <c:v>CS</c:v>
                </c:pt>
                <c:pt idx="31">
                  <c:v>GR</c:v>
                </c:pt>
                <c:pt idx="32">
                  <c:v>MI</c:v>
                </c:pt>
              </c:strCache>
            </c:strRef>
          </c:cat>
          <c:val>
            <c:numRef>
              <c:f>Hoja1!$C$2:$C$34</c:f>
              <c:numCache>
                <c:formatCode>General</c:formatCode>
                <c:ptCount val="33"/>
                <c:pt idx="0">
                  <c:v>23.350256432357881</c:v>
                </c:pt>
                <c:pt idx="1">
                  <c:v>24.07228999168284</c:v>
                </c:pt>
                <c:pt idx="2">
                  <c:v>23.80682307361171</c:v>
                </c:pt>
                <c:pt idx="3">
                  <c:v>24.63943794029699</c:v>
                </c:pt>
                <c:pt idx="4">
                  <c:v>23.923285092363798</c:v>
                </c:pt>
                <c:pt idx="5">
                  <c:v>23.802662658363751</c:v>
                </c:pt>
                <c:pt idx="6">
                  <c:v>24.184808847470951</c:v>
                </c:pt>
                <c:pt idx="7">
                  <c:v>23.872069610240189</c:v>
                </c:pt>
                <c:pt idx="8">
                  <c:v>23.66513628804859</c:v>
                </c:pt>
                <c:pt idx="9">
                  <c:v>24.194158827390069</c:v>
                </c:pt>
                <c:pt idx="10">
                  <c:v>24.136278195488721</c:v>
                </c:pt>
                <c:pt idx="11">
                  <c:v>24.605987104697579</c:v>
                </c:pt>
                <c:pt idx="12">
                  <c:v>25.152223568091362</c:v>
                </c:pt>
                <c:pt idx="13">
                  <c:v>24.41145552560647</c:v>
                </c:pt>
                <c:pt idx="14">
                  <c:v>24.9</c:v>
                </c:pt>
                <c:pt idx="15">
                  <c:v>25.108871677521559</c:v>
                </c:pt>
                <c:pt idx="16">
                  <c:v>25.131575246132211</c:v>
                </c:pt>
                <c:pt idx="17">
                  <c:v>23.785909542743529</c:v>
                </c:pt>
                <c:pt idx="18">
                  <c:v>23.900405092592589</c:v>
                </c:pt>
                <c:pt idx="19">
                  <c:v>25.154215137153528</c:v>
                </c:pt>
                <c:pt idx="20">
                  <c:v>25.05730646106678</c:v>
                </c:pt>
                <c:pt idx="21">
                  <c:v>26.087920668384481</c:v>
                </c:pt>
                <c:pt idx="22">
                  <c:v>25.622428470087488</c:v>
                </c:pt>
                <c:pt idx="23">
                  <c:v>24.87606256375383</c:v>
                </c:pt>
                <c:pt idx="24">
                  <c:v>25.43915690253322</c:v>
                </c:pt>
                <c:pt idx="25">
                  <c:v>24.230158730158731</c:v>
                </c:pt>
                <c:pt idx="26">
                  <c:v>25.26711719722568</c:v>
                </c:pt>
                <c:pt idx="27">
                  <c:v>25.65340216242582</c:v>
                </c:pt>
                <c:pt idx="28">
                  <c:v>24.71672071939264</c:v>
                </c:pt>
                <c:pt idx="29">
                  <c:v>25.676912164558459</c:v>
                </c:pt>
                <c:pt idx="30">
                  <c:v>25.418165605095549</c:v>
                </c:pt>
                <c:pt idx="31">
                  <c:v>25.463875576453571</c:v>
                </c:pt>
                <c:pt idx="32">
                  <c:v>25.75358214735212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B-0CDB-430E-AA07-E58D2C06B7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"/>
        <c:axId val="135873536"/>
        <c:axId val="231959360"/>
      </c:barChart>
      <c:catAx>
        <c:axId val="1358735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1959360"/>
        <c:crosses val="autoZero"/>
        <c:auto val="1"/>
        <c:lblAlgn val="ctr"/>
        <c:lblOffset val="100"/>
        <c:noMultiLvlLbl val="0"/>
      </c:catAx>
      <c:valAx>
        <c:axId val="231959360"/>
        <c:scaling>
          <c:orientation val="minMax"/>
          <c:max val="30"/>
        </c:scaling>
        <c:delete val="0"/>
        <c:axPos val="l"/>
        <c:majorGridlines>
          <c:spPr>
            <a:ln w="6350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crossAx val="135873536"/>
        <c:crosses val="autoZero"/>
        <c:crossBetween val="between"/>
        <c:majorUnit val="5"/>
      </c:valAx>
      <c:spPr>
        <a:ln>
          <a:solidFill>
            <a:schemeClr val="bg1">
              <a:lumMod val="50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84777712160979879"/>
          <c:y val="1.4427884081255899E-3"/>
          <c:w val="0.14252493438320207"/>
          <c:h val="6.3853588917470699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 baseline="0">
          <a:latin typeface="Soberana Sans" pitchFamily="50" charset="0"/>
        </a:defRPr>
      </a:pPr>
      <a:endParaRPr lang="es-MX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4127187226596677E-2"/>
          <c:y val="5.6985518735951556E-2"/>
          <c:w val="0.93172703412073488"/>
          <c:h val="0.876239297146199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F6F1-4A59-8904-D878711D59C9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F6F1-4A59-8904-D878711D59C9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F6F1-4A59-8904-D878711D59C9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F6F1-4A59-8904-D878711D59C9}"/>
              </c:ext>
            </c:extLst>
          </c:dPt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F6F1-4A59-8904-D878711D59C9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F6F1-4A59-8904-D878711D59C9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6-F6F1-4A59-8904-D878711D59C9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F6F1-4A59-8904-D878711D59C9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F6F1-4A59-8904-D878711D59C9}"/>
              </c:ext>
            </c:extLst>
          </c:dPt>
          <c:dPt>
            <c:idx val="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F6F1-4A59-8904-D878711D59C9}"/>
              </c:ext>
            </c:extLst>
          </c:dPt>
          <c:dPt>
            <c:idx val="1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F6F1-4A59-8904-D878711D59C9}"/>
              </c:ext>
            </c:extLst>
          </c:dPt>
          <c:dPt>
            <c:idx val="1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F6F1-4A59-8904-D878711D59C9}"/>
              </c:ext>
            </c:extLst>
          </c:dPt>
          <c:dPt>
            <c:idx val="1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C-F6F1-4A59-8904-D878711D59C9}"/>
              </c:ext>
            </c:extLst>
          </c:dPt>
          <c:dPt>
            <c:idx val="1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D-F6F1-4A59-8904-D878711D59C9}"/>
              </c:ext>
            </c:extLst>
          </c:dPt>
          <c:dPt>
            <c:idx val="1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E-F6F1-4A59-8904-D878711D59C9}"/>
              </c:ext>
            </c:extLst>
          </c:dPt>
          <c:dPt>
            <c:idx val="1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F-F6F1-4A59-8904-D878711D59C9}"/>
              </c:ext>
            </c:extLst>
          </c:dPt>
          <c:dPt>
            <c:idx val="1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0-F6F1-4A59-8904-D878711D59C9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4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2-F6F1-4A59-8904-D878711D59C9}"/>
              </c:ext>
            </c:extLst>
          </c:dPt>
          <c:dPt>
            <c:idx val="1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3-F6F1-4A59-8904-D878711D59C9}"/>
              </c:ext>
            </c:extLst>
          </c:dPt>
          <c:dPt>
            <c:idx val="1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4-F6F1-4A59-8904-D878711D59C9}"/>
              </c:ext>
            </c:extLst>
          </c:dPt>
          <c:dPt>
            <c:idx val="2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5-F6F1-4A59-8904-D878711D59C9}"/>
              </c:ext>
            </c:extLst>
          </c:dPt>
          <c:dPt>
            <c:idx val="2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6-F6F1-4A59-8904-D878711D59C9}"/>
              </c:ext>
            </c:extLst>
          </c:dPt>
          <c:dPt>
            <c:idx val="2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7-F6F1-4A59-8904-D878711D59C9}"/>
              </c:ext>
            </c:extLst>
          </c:dPt>
          <c:dPt>
            <c:idx val="2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8-F6F1-4A59-8904-D878711D59C9}"/>
              </c:ext>
            </c:extLst>
          </c:dPt>
          <c:dPt>
            <c:idx val="2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9-F6F1-4A59-8904-D878711D59C9}"/>
              </c:ext>
            </c:extLst>
          </c:dPt>
          <c:dPt>
            <c:idx val="2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A-F6F1-4A59-8904-D878711D59C9}"/>
              </c:ext>
            </c:extLst>
          </c:dPt>
          <c:dPt>
            <c:idx val="2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B-F6F1-4A59-8904-D878711D59C9}"/>
              </c:ext>
            </c:extLst>
          </c:dPt>
          <c:dPt>
            <c:idx val="2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C-F6F1-4A59-8904-D878711D59C9}"/>
              </c:ext>
            </c:extLst>
          </c:dPt>
          <c:dPt>
            <c:idx val="2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D-F6F1-4A59-8904-D878711D59C9}"/>
              </c:ext>
            </c:extLst>
          </c:dPt>
          <c:dPt>
            <c:idx val="2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E-F6F1-4A59-8904-D878711D59C9}"/>
              </c:ext>
            </c:extLst>
          </c:dPt>
          <c:dPt>
            <c:idx val="3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F-F6F1-4A59-8904-D878711D59C9}"/>
              </c:ext>
            </c:extLst>
          </c:dPt>
          <c:dPt>
            <c:idx val="3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0-F6F1-4A59-8904-D878711D59C9}"/>
              </c:ext>
            </c:extLst>
          </c:dPt>
          <c:dLbls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Hoja1!$A$2:$A$34</c:f>
              <c:strCache>
                <c:ptCount val="33"/>
                <c:pt idx="0">
                  <c:v>CS</c:v>
                </c:pt>
                <c:pt idx="1">
                  <c:v>OX</c:v>
                </c:pt>
                <c:pt idx="2">
                  <c:v>TB</c:v>
                </c:pt>
                <c:pt idx="3">
                  <c:v>GT</c:v>
                </c:pt>
                <c:pt idx="4">
                  <c:v>CP</c:v>
                </c:pt>
                <c:pt idx="5">
                  <c:v>ZT</c:v>
                </c:pt>
                <c:pt idx="6">
                  <c:v>GR</c:v>
                </c:pt>
                <c:pt idx="7">
                  <c:v>VZ</c:v>
                </c:pt>
                <c:pt idx="8">
                  <c:v>MI</c:v>
                </c:pt>
                <c:pt idx="9">
                  <c:v>SL</c:v>
                </c:pt>
                <c:pt idx="10">
                  <c:v>NL</c:v>
                </c:pt>
                <c:pt idx="11">
                  <c:v>CO</c:v>
                </c:pt>
                <c:pt idx="12">
                  <c:v>TM</c:v>
                </c:pt>
                <c:pt idx="13">
                  <c:v>AG</c:v>
                </c:pt>
                <c:pt idx="14">
                  <c:v>RM</c:v>
                </c:pt>
                <c:pt idx="15">
                  <c:v>JL</c:v>
                </c:pt>
                <c:pt idx="16">
                  <c:v>BS</c:v>
                </c:pt>
                <c:pt idx="17">
                  <c:v>QR</c:v>
                </c:pt>
                <c:pt idx="18">
                  <c:v>DG</c:v>
                </c:pt>
                <c:pt idx="19">
                  <c:v>QT</c:v>
                </c:pt>
                <c:pt idx="20">
                  <c:v>CH</c:v>
                </c:pt>
                <c:pt idx="21">
                  <c:v>NY</c:v>
                </c:pt>
                <c:pt idx="22">
                  <c:v>HG</c:v>
                </c:pt>
                <c:pt idx="23">
                  <c:v>YU</c:v>
                </c:pt>
                <c:pt idx="24">
                  <c:v>CL</c:v>
                </c:pt>
                <c:pt idx="25">
                  <c:v>SO</c:v>
                </c:pt>
                <c:pt idx="26">
                  <c:v>MO</c:v>
                </c:pt>
                <c:pt idx="27">
                  <c:v>PU</c:v>
                </c:pt>
                <c:pt idx="28">
                  <c:v>BC</c:v>
                </c:pt>
                <c:pt idx="29">
                  <c:v>CM</c:v>
                </c:pt>
                <c:pt idx="30">
                  <c:v>SI</c:v>
                </c:pt>
                <c:pt idx="31">
                  <c:v>TX</c:v>
                </c:pt>
                <c:pt idx="32">
                  <c:v>MX</c:v>
                </c:pt>
              </c:strCache>
            </c:strRef>
          </c:cat>
          <c:val>
            <c:numRef>
              <c:f>Hoja1!$B$2:$B$34</c:f>
              <c:numCache>
                <c:formatCode>0.0</c:formatCode>
                <c:ptCount val="33"/>
                <c:pt idx="0">
                  <c:v>63</c:v>
                </c:pt>
                <c:pt idx="1">
                  <c:v>69.400000000000006</c:v>
                </c:pt>
                <c:pt idx="2">
                  <c:v>69.2</c:v>
                </c:pt>
                <c:pt idx="3">
                  <c:v>73.7</c:v>
                </c:pt>
                <c:pt idx="4">
                  <c:v>76.7</c:v>
                </c:pt>
                <c:pt idx="5">
                  <c:v>73.7</c:v>
                </c:pt>
                <c:pt idx="6">
                  <c:v>67.600000000000009</c:v>
                </c:pt>
                <c:pt idx="7">
                  <c:v>78</c:v>
                </c:pt>
                <c:pt idx="8">
                  <c:v>68.900000000000006</c:v>
                </c:pt>
                <c:pt idx="9">
                  <c:v>72.2</c:v>
                </c:pt>
                <c:pt idx="10">
                  <c:v>81.2</c:v>
                </c:pt>
                <c:pt idx="11">
                  <c:v>76.5</c:v>
                </c:pt>
                <c:pt idx="12">
                  <c:v>75.8</c:v>
                </c:pt>
                <c:pt idx="13">
                  <c:v>73.599999999999994</c:v>
                </c:pt>
                <c:pt idx="14">
                  <c:v>76.5</c:v>
                </c:pt>
                <c:pt idx="15">
                  <c:v>75.099999999999994</c:v>
                </c:pt>
                <c:pt idx="16">
                  <c:v>76.2</c:v>
                </c:pt>
                <c:pt idx="17">
                  <c:v>76.900000000000006</c:v>
                </c:pt>
                <c:pt idx="18">
                  <c:v>74.900000000000006</c:v>
                </c:pt>
                <c:pt idx="19">
                  <c:v>76.3</c:v>
                </c:pt>
                <c:pt idx="20">
                  <c:v>80.300000000000011</c:v>
                </c:pt>
                <c:pt idx="21">
                  <c:v>80.5</c:v>
                </c:pt>
                <c:pt idx="22">
                  <c:v>76.8</c:v>
                </c:pt>
                <c:pt idx="23">
                  <c:v>77.3</c:v>
                </c:pt>
                <c:pt idx="24">
                  <c:v>80.400000000000006</c:v>
                </c:pt>
                <c:pt idx="25">
                  <c:v>80.7</c:v>
                </c:pt>
                <c:pt idx="26">
                  <c:v>76.8</c:v>
                </c:pt>
                <c:pt idx="27">
                  <c:v>73.8</c:v>
                </c:pt>
                <c:pt idx="28">
                  <c:v>80.7</c:v>
                </c:pt>
                <c:pt idx="29">
                  <c:v>82.4</c:v>
                </c:pt>
                <c:pt idx="30">
                  <c:v>80.800000000000011</c:v>
                </c:pt>
                <c:pt idx="31">
                  <c:v>70.7</c:v>
                </c:pt>
                <c:pt idx="32">
                  <c:v>80.2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1-F6F1-4A59-8904-D878711D59C9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2-F6F1-4A59-8904-D878711D59C9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3-F6F1-4A59-8904-D878711D59C9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4-F6F1-4A59-8904-D878711D59C9}"/>
              </c:ext>
            </c:extLst>
          </c:dPt>
          <c:dPt>
            <c:idx val="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5-F6F1-4A59-8904-D878711D59C9}"/>
              </c:ext>
            </c:extLst>
          </c:dPt>
          <c:dPt>
            <c:idx val="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6-F6F1-4A59-8904-D878711D59C9}"/>
              </c:ext>
            </c:extLst>
          </c:dPt>
          <c:dPt>
            <c:idx val="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7-F6F1-4A59-8904-D878711D59C9}"/>
              </c:ext>
            </c:extLst>
          </c:dPt>
          <c:dPt>
            <c:idx val="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8-F6F1-4A59-8904-D878711D59C9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9-F6F1-4A59-8904-D878711D59C9}"/>
              </c:ext>
            </c:extLst>
          </c:dPt>
          <c:dPt>
            <c:idx val="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A-F6F1-4A59-8904-D878711D59C9}"/>
              </c:ext>
            </c:extLst>
          </c:dPt>
          <c:dPt>
            <c:idx val="1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B-F6F1-4A59-8904-D878711D59C9}"/>
              </c:ext>
            </c:extLst>
          </c:dPt>
          <c:dPt>
            <c:idx val="1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C-F6F1-4A59-8904-D878711D59C9}"/>
              </c:ext>
            </c:extLst>
          </c:dPt>
          <c:dPt>
            <c:idx val="1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D-F6F1-4A59-8904-D878711D59C9}"/>
              </c:ext>
            </c:extLst>
          </c:dPt>
          <c:dPt>
            <c:idx val="1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E-F6F1-4A59-8904-D878711D59C9}"/>
              </c:ext>
            </c:extLst>
          </c:dPt>
          <c:dPt>
            <c:idx val="1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2F-F6F1-4A59-8904-D878711D59C9}"/>
              </c:ext>
            </c:extLst>
          </c:dPt>
          <c:dPt>
            <c:idx val="1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0-F6F1-4A59-8904-D878711D59C9}"/>
              </c:ext>
            </c:extLst>
          </c:dPt>
          <c:dPt>
            <c:idx val="1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1-F6F1-4A59-8904-D878711D59C9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5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33-F6F1-4A59-8904-D878711D59C9}"/>
              </c:ext>
            </c:extLst>
          </c:dPt>
          <c:dPt>
            <c:idx val="1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4-F6F1-4A59-8904-D878711D59C9}"/>
              </c:ext>
            </c:extLst>
          </c:dPt>
          <c:dPt>
            <c:idx val="1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5-F6F1-4A59-8904-D878711D59C9}"/>
              </c:ext>
            </c:extLst>
          </c:dPt>
          <c:dPt>
            <c:idx val="2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6-F6F1-4A59-8904-D878711D59C9}"/>
              </c:ext>
            </c:extLst>
          </c:dPt>
          <c:dPt>
            <c:idx val="2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7-F6F1-4A59-8904-D878711D59C9}"/>
              </c:ext>
            </c:extLst>
          </c:dPt>
          <c:dPt>
            <c:idx val="2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8-F6F1-4A59-8904-D878711D59C9}"/>
              </c:ext>
            </c:extLst>
          </c:dPt>
          <c:dPt>
            <c:idx val="2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9-F6F1-4A59-8904-D878711D59C9}"/>
              </c:ext>
            </c:extLst>
          </c:dPt>
          <c:dPt>
            <c:idx val="24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A-F6F1-4A59-8904-D878711D59C9}"/>
              </c:ext>
            </c:extLst>
          </c:dPt>
          <c:dPt>
            <c:idx val="25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B-F6F1-4A59-8904-D878711D59C9}"/>
              </c:ext>
            </c:extLst>
          </c:dPt>
          <c:dPt>
            <c:idx val="26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C-F6F1-4A59-8904-D878711D59C9}"/>
              </c:ext>
            </c:extLst>
          </c:dPt>
          <c:dPt>
            <c:idx val="27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D-F6F1-4A59-8904-D878711D59C9}"/>
              </c:ext>
            </c:extLst>
          </c:dPt>
          <c:dPt>
            <c:idx val="2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E-F6F1-4A59-8904-D878711D59C9}"/>
              </c:ext>
            </c:extLst>
          </c:dPt>
          <c:dPt>
            <c:idx val="29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3F-F6F1-4A59-8904-D878711D59C9}"/>
              </c:ext>
            </c:extLst>
          </c:dPt>
          <c:dPt>
            <c:idx val="3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40-F6F1-4A59-8904-D878711D59C9}"/>
              </c:ext>
            </c:extLst>
          </c:dPt>
          <c:dLbls>
            <c:txPr>
              <a:bodyPr rot="-5400000" vert="horz"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s-MX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Hoja1!$A$2:$A$34</c:f>
              <c:strCache>
                <c:ptCount val="33"/>
                <c:pt idx="0">
                  <c:v>CS</c:v>
                </c:pt>
                <c:pt idx="1">
                  <c:v>OX</c:v>
                </c:pt>
                <c:pt idx="2">
                  <c:v>TB</c:v>
                </c:pt>
                <c:pt idx="3">
                  <c:v>GT</c:v>
                </c:pt>
                <c:pt idx="4">
                  <c:v>CP</c:v>
                </c:pt>
                <c:pt idx="5">
                  <c:v>ZT</c:v>
                </c:pt>
                <c:pt idx="6">
                  <c:v>GR</c:v>
                </c:pt>
                <c:pt idx="7">
                  <c:v>VZ</c:v>
                </c:pt>
                <c:pt idx="8">
                  <c:v>MI</c:v>
                </c:pt>
                <c:pt idx="9">
                  <c:v>SL</c:v>
                </c:pt>
                <c:pt idx="10">
                  <c:v>NL</c:v>
                </c:pt>
                <c:pt idx="11">
                  <c:v>CO</c:v>
                </c:pt>
                <c:pt idx="12">
                  <c:v>TM</c:v>
                </c:pt>
                <c:pt idx="13">
                  <c:v>AG</c:v>
                </c:pt>
                <c:pt idx="14">
                  <c:v>RM</c:v>
                </c:pt>
                <c:pt idx="15">
                  <c:v>JL</c:v>
                </c:pt>
                <c:pt idx="16">
                  <c:v>BS</c:v>
                </c:pt>
                <c:pt idx="17">
                  <c:v>QR</c:v>
                </c:pt>
                <c:pt idx="18">
                  <c:v>DG</c:v>
                </c:pt>
                <c:pt idx="19">
                  <c:v>QT</c:v>
                </c:pt>
                <c:pt idx="20">
                  <c:v>CH</c:v>
                </c:pt>
                <c:pt idx="21">
                  <c:v>NY</c:v>
                </c:pt>
                <c:pt idx="22">
                  <c:v>HG</c:v>
                </c:pt>
                <c:pt idx="23">
                  <c:v>YU</c:v>
                </c:pt>
                <c:pt idx="24">
                  <c:v>CL</c:v>
                </c:pt>
                <c:pt idx="25">
                  <c:v>SO</c:v>
                </c:pt>
                <c:pt idx="26">
                  <c:v>MO</c:v>
                </c:pt>
                <c:pt idx="27">
                  <c:v>PU</c:v>
                </c:pt>
                <c:pt idx="28">
                  <c:v>BC</c:v>
                </c:pt>
                <c:pt idx="29">
                  <c:v>CM</c:v>
                </c:pt>
                <c:pt idx="30">
                  <c:v>SI</c:v>
                </c:pt>
                <c:pt idx="31">
                  <c:v>TX</c:v>
                </c:pt>
                <c:pt idx="32">
                  <c:v>MX</c:v>
                </c:pt>
              </c:strCache>
            </c:strRef>
          </c:cat>
          <c:val>
            <c:numRef>
              <c:f>Hoja1!$C$2:$C$34</c:f>
              <c:numCache>
                <c:formatCode>0.0</c:formatCode>
                <c:ptCount val="33"/>
                <c:pt idx="0">
                  <c:v>63.906129517501178</c:v>
                </c:pt>
                <c:pt idx="1">
                  <c:v>68.06669553324123</c:v>
                </c:pt>
                <c:pt idx="2">
                  <c:v>70.437197005685903</c:v>
                </c:pt>
                <c:pt idx="3">
                  <c:v>71.403689259994735</c:v>
                </c:pt>
                <c:pt idx="4">
                  <c:v>72.035108735716918</c:v>
                </c:pt>
                <c:pt idx="5">
                  <c:v>72.185666014582935</c:v>
                </c:pt>
                <c:pt idx="6">
                  <c:v>72.263126399078004</c:v>
                </c:pt>
                <c:pt idx="7">
                  <c:v>72.81481267345049</c:v>
                </c:pt>
                <c:pt idx="8">
                  <c:v>73.089845352665037</c:v>
                </c:pt>
                <c:pt idx="9">
                  <c:v>73.865333204050259</c:v>
                </c:pt>
                <c:pt idx="10">
                  <c:v>74.450910762714315</c:v>
                </c:pt>
                <c:pt idx="11">
                  <c:v>74.637924771383254</c:v>
                </c:pt>
                <c:pt idx="12">
                  <c:v>75.002847726375251</c:v>
                </c:pt>
                <c:pt idx="13">
                  <c:v>75.09967601808944</c:v>
                </c:pt>
                <c:pt idx="14">
                  <c:v>75.565037943695856</c:v>
                </c:pt>
                <c:pt idx="15">
                  <c:v>75.76276689132817</c:v>
                </c:pt>
                <c:pt idx="16">
                  <c:v>75.950670751029875</c:v>
                </c:pt>
                <c:pt idx="17">
                  <c:v>76.232434946116982</c:v>
                </c:pt>
                <c:pt idx="18">
                  <c:v>76.274367833279541</c:v>
                </c:pt>
                <c:pt idx="19">
                  <c:v>76.306607250326252</c:v>
                </c:pt>
                <c:pt idx="20">
                  <c:v>76.449148274844163</c:v>
                </c:pt>
                <c:pt idx="21">
                  <c:v>76.712828592752288</c:v>
                </c:pt>
                <c:pt idx="22">
                  <c:v>76.758159562949928</c:v>
                </c:pt>
                <c:pt idx="23">
                  <c:v>76.870620767229852</c:v>
                </c:pt>
                <c:pt idx="24">
                  <c:v>76.923213382886445</c:v>
                </c:pt>
                <c:pt idx="25">
                  <c:v>77.05661966681248</c:v>
                </c:pt>
                <c:pt idx="26">
                  <c:v>77.249045072574489</c:v>
                </c:pt>
                <c:pt idx="27">
                  <c:v>77.619959317169801</c:v>
                </c:pt>
                <c:pt idx="28">
                  <c:v>77.65583526584895</c:v>
                </c:pt>
                <c:pt idx="29">
                  <c:v>78.619959395716705</c:v>
                </c:pt>
                <c:pt idx="30">
                  <c:v>78.629865594846123</c:v>
                </c:pt>
                <c:pt idx="31">
                  <c:v>78.997573331245874</c:v>
                </c:pt>
                <c:pt idx="32">
                  <c:v>81.114254258603054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41-F6F1-4A59-8904-D878711D59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"/>
        <c:axId val="136193536"/>
        <c:axId val="231961664"/>
      </c:barChart>
      <c:catAx>
        <c:axId val="1361935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1961664"/>
        <c:crosses val="autoZero"/>
        <c:auto val="1"/>
        <c:lblAlgn val="ctr"/>
        <c:lblOffset val="100"/>
        <c:noMultiLvlLbl val="0"/>
      </c:catAx>
      <c:valAx>
        <c:axId val="231961664"/>
        <c:scaling>
          <c:orientation val="minMax"/>
          <c:max val="100"/>
        </c:scaling>
        <c:delete val="0"/>
        <c:axPos val="l"/>
        <c:majorGridlines>
          <c:spPr>
            <a:ln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crossAx val="136193536"/>
        <c:crosses val="autoZero"/>
        <c:crossBetween val="between"/>
      </c:valAx>
      <c:spPr>
        <a:ln>
          <a:solidFill>
            <a:schemeClr val="tx1">
              <a:tint val="75000"/>
              <a:shade val="95000"/>
              <a:satMod val="105000"/>
            </a:schemeClr>
          </a:solidFill>
        </a:ln>
      </c:spPr>
    </c:plotArea>
    <c:legend>
      <c:legendPos val="tr"/>
      <c:layout>
        <c:manualLayout>
          <c:xMode val="edge"/>
          <c:yMode val="edge"/>
          <c:x val="0.86613199912510941"/>
          <c:y val="7.9991904231424774E-3"/>
          <c:w val="0.1130346675415573"/>
          <c:h val="5.8785441557410896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Soberana Sans" pitchFamily="50" charset="0"/>
        </a:defRPr>
      </a:pPr>
      <a:endParaRPr lang="es-MX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0.03285</cdr:x>
      <cdr:y>4.10389E-7</cdr:y>
    </cdr:from>
    <cdr:to>
      <cdr:x>0.15682</cdr:x>
      <cdr:y>0.0514</cdr:y>
    </cdr:to>
    <cdr:sp macro="" textlink="">
      <cdr:nvSpPr>
        <cdr:cNvPr id="19" name="4 CuadroTexto"/>
        <cdr:cNvSpPr txBox="1"/>
      </cdr:nvSpPr>
      <cdr:spPr>
        <a:xfrm xmlns:a="http://schemas.openxmlformats.org/drawingml/2006/main">
          <a:off x="300376" y="2"/>
          <a:ext cx="1133582" cy="25049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MX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MX" sz="1000" dirty="0">
              <a:latin typeface="Soberana Sans" pitchFamily="50" charset="0"/>
            </a:rPr>
            <a:t>Porcentaje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0.02894</cdr:x>
      <cdr:y>0.00375</cdr:y>
    </cdr:from>
    <cdr:to>
      <cdr:x>0.15291</cdr:x>
      <cdr:y>0.05515</cdr:y>
    </cdr:to>
    <cdr:sp macro="" textlink="">
      <cdr:nvSpPr>
        <cdr:cNvPr id="19" name="4 CuadroTexto"/>
        <cdr:cNvSpPr txBox="1"/>
      </cdr:nvSpPr>
      <cdr:spPr>
        <a:xfrm xmlns:a="http://schemas.openxmlformats.org/drawingml/2006/main">
          <a:off x="264607" y="18310"/>
          <a:ext cx="1133582" cy="2510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MX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MX" sz="1000" dirty="0">
              <a:latin typeface="Soberana Sans" pitchFamily="50" charset="0"/>
            </a:rPr>
            <a:t>Porcentaje</a:t>
          </a:r>
        </a:p>
      </cdr:txBody>
    </cdr:sp>
  </cdr:relSizeAnchor>
  <cdr:relSizeAnchor xmlns:cdr="http://schemas.openxmlformats.org/drawingml/2006/chartDrawing">
    <cdr:from>
      <cdr:x>0.95041</cdr:x>
      <cdr:y>0.15815</cdr:y>
    </cdr:from>
    <cdr:to>
      <cdr:x>1</cdr:x>
      <cdr:y>0.20431</cdr:y>
    </cdr:to>
    <cdr:sp macro="" textlink="">
      <cdr:nvSpPr>
        <cdr:cNvPr id="29" name="1 CuadroTexto"/>
        <cdr:cNvSpPr txBox="1"/>
      </cdr:nvSpPr>
      <cdr:spPr>
        <a:xfrm xmlns:a="http://schemas.openxmlformats.org/drawingml/2006/main">
          <a:off x="8280920" y="757544"/>
          <a:ext cx="432048" cy="2211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MX" sz="750" dirty="0">
              <a:solidFill>
                <a:schemeClr val="bg1"/>
              </a:solidFill>
              <a:latin typeface="Soberana Sans" pitchFamily="50" charset="0"/>
            </a:rPr>
            <a:t>24.4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0.03329</cdr:x>
      <cdr:y>0</cdr:y>
    </cdr:from>
    <cdr:to>
      <cdr:x>0.15726</cdr:x>
      <cdr:y>0.0514</cdr:y>
    </cdr:to>
    <cdr:sp macro="" textlink="">
      <cdr:nvSpPr>
        <cdr:cNvPr id="19" name="4 CuadroTexto"/>
        <cdr:cNvSpPr txBox="1"/>
      </cdr:nvSpPr>
      <cdr:spPr>
        <a:xfrm xmlns:a="http://schemas.openxmlformats.org/drawingml/2006/main">
          <a:off x="304360" y="0"/>
          <a:ext cx="1133581" cy="25543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MX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MX" sz="1000" dirty="0">
              <a:latin typeface="Soberana Sans" pitchFamily="50" charset="0"/>
            </a:rPr>
            <a:t>Porcentaje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0.02828</cdr:x>
      <cdr:y>0.00465</cdr:y>
    </cdr:from>
    <cdr:to>
      <cdr:x>0.15225</cdr:x>
      <cdr:y>0.05606</cdr:y>
    </cdr:to>
    <cdr:sp macro="" textlink="">
      <cdr:nvSpPr>
        <cdr:cNvPr id="19" name="4 CuadroTexto"/>
        <cdr:cNvSpPr txBox="1"/>
      </cdr:nvSpPr>
      <cdr:spPr>
        <a:xfrm xmlns:a="http://schemas.openxmlformats.org/drawingml/2006/main">
          <a:off x="258561" y="22814"/>
          <a:ext cx="1133582" cy="25204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MX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MX" sz="1000" dirty="0">
              <a:latin typeface="Soberana Sans" pitchFamily="50" charset="0"/>
            </a:rPr>
            <a:t>Porcentaje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0.39496</cdr:x>
      <cdr:y>0.91876</cdr:y>
    </cdr:from>
    <cdr:to>
      <cdr:x>0.60504</cdr:x>
      <cdr:y>0.97507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3384376" y="3903321"/>
          <a:ext cx="1800165" cy="2392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MX" sz="1000" dirty="0">
              <a:latin typeface="Soberana Sans" pitchFamily="50" charset="0"/>
            </a:rPr>
            <a:t>Método anticonceptivo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0.03425</cdr:x>
      <cdr:y>0</cdr:y>
    </cdr:from>
    <cdr:to>
      <cdr:x>0.15822</cdr:x>
      <cdr:y>0.0514</cdr:y>
    </cdr:to>
    <cdr:sp macro="" textlink="">
      <cdr:nvSpPr>
        <cdr:cNvPr id="19" name="4 CuadroTexto"/>
        <cdr:cNvSpPr txBox="1"/>
      </cdr:nvSpPr>
      <cdr:spPr>
        <a:xfrm xmlns:a="http://schemas.openxmlformats.org/drawingml/2006/main">
          <a:off x="310732" y="-964096"/>
          <a:ext cx="1124655" cy="25253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MX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MX" sz="1000" dirty="0">
              <a:latin typeface="Soberana Sans" pitchFamily="50" charset="0"/>
            </a:rPr>
            <a:t>Porcentaje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1B014E-17B9-4E7C-8ED5-2603B7FF83B1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18E450-F77C-492B-9AB8-F72468CBB1F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9836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18E450-F77C-492B-9AB8-F72468CBB1FC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5016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713A-39F4-4B3A-9E44-84C0A493ACE7}" type="slidenum">
              <a:rPr lang="es-MX" smtClean="0">
                <a:solidFill>
                  <a:prstClr val="black"/>
                </a:solidFill>
              </a:rPr>
              <a:pPr/>
              <a:t>8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9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1CB9F-FFBF-40AD-8972-B6DB5157B1B6}" type="slidenum">
              <a:rPr lang="es-MX" smtClean="0"/>
              <a:pPr/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05687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2AA0F-F85B-4357-8451-847179A562E3}" type="slidenum">
              <a:rPr lang="es-MX" smtClean="0">
                <a:solidFill>
                  <a:prstClr val="black"/>
                </a:solidFill>
              </a:rPr>
              <a:pPr/>
              <a:t>15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6774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1CB9F-FFBF-40AD-8972-B6DB5157B1B6}" type="slidenum">
              <a:rPr lang="es-MX" smtClean="0"/>
              <a:pPr/>
              <a:t>18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05687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713A-39F4-4B3A-9E44-84C0A493ACE7}" type="slidenum">
              <a:rPr lang="es-MX" smtClean="0">
                <a:solidFill>
                  <a:prstClr val="black"/>
                </a:solidFill>
              </a:rPr>
              <a:pPr/>
              <a:t>20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6613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713A-39F4-4B3A-9E44-84C0A493ACE7}" type="slidenum">
              <a:rPr lang="es-MX" smtClean="0">
                <a:solidFill>
                  <a:prstClr val="black"/>
                </a:solidFill>
              </a:rPr>
              <a:pPr/>
              <a:t>24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131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A8713A-39F4-4B3A-9E44-84C0A493ACE7}" type="slidenum">
              <a:rPr lang="es-MX" smtClean="0">
                <a:solidFill>
                  <a:prstClr val="black"/>
                </a:solidFill>
              </a:rPr>
              <a:pPr/>
              <a:t>26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661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2DA1A-55FB-4C01-8BA6-AA1346428730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FBA9CA-DF59-4FF4-9ACD-C6F4BEB0B1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8510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2DA1A-55FB-4C01-8BA6-AA1346428730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FBA9CA-DF59-4FF4-9ACD-C6F4BEB0B1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981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2DA1A-55FB-4C01-8BA6-AA1346428730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FBA9CA-DF59-4FF4-9ACD-C6F4BEB0B1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224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2DA1A-55FB-4C01-8BA6-AA1346428730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FBA9CA-DF59-4FF4-9ACD-C6F4BEB0B1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5341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2DA1A-55FB-4C01-8BA6-AA1346428730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FBA9CA-DF59-4FF4-9ACD-C6F4BEB0B1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3745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2DA1A-55FB-4C01-8BA6-AA1346428730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FBA9CA-DF59-4FF4-9ACD-C6F4BEB0B1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7454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2DA1A-55FB-4C01-8BA6-AA1346428730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FBA9CA-DF59-4FF4-9ACD-C6F4BEB0B1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0971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2DA1A-55FB-4C01-8BA6-AA1346428730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FBA9CA-DF59-4FF4-9ACD-C6F4BEB0B1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5056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2DA1A-55FB-4C01-8BA6-AA1346428730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FBA9CA-DF59-4FF4-9ACD-C6F4BEB0B1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7749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2DA1A-55FB-4C01-8BA6-AA1346428730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FBA9CA-DF59-4FF4-9ACD-C6F4BEB0B1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5386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92DA1A-55FB-4C01-8BA6-AA1346428730}" type="datetimeFigureOut">
              <a:rPr lang="es-MX" smtClean="0"/>
              <a:t>28/04/2017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6FBA9CA-DF59-4FF4-9ACD-C6F4BEB0B1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340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2066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27385"/>
            <a:ext cx="4339722" cy="6857999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572000" y="2805391"/>
            <a:ext cx="4582327" cy="983649"/>
          </a:xfrm>
        </p:spPr>
        <p:txBody>
          <a:bodyPr>
            <a:noAutofit/>
          </a:bodyPr>
          <a:lstStyle/>
          <a:p>
            <a:r>
              <a:rPr lang="es-MX" sz="2400" dirty="0" smtClean="0">
                <a:solidFill>
                  <a:srgbClr val="0085C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berana Sans" pitchFamily="50" charset="0"/>
              </a:rPr>
              <a:t>Anticoncepción</a:t>
            </a:r>
            <a:endParaRPr lang="es-MX" sz="2400" dirty="0">
              <a:solidFill>
                <a:srgbClr val="0085C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berana Sans" pitchFamily="50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572000" y="1556792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2800" b="1" dirty="0">
                <a:solidFill>
                  <a:srgbClr val="0085C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Capítulo </a:t>
            </a:r>
            <a:r>
              <a:rPr lang="es-MX" sz="2800" b="1" dirty="0" smtClean="0">
                <a:solidFill>
                  <a:srgbClr val="0085C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</a:t>
            </a:r>
            <a:endParaRPr lang="es-MX" sz="2800" dirty="0">
              <a:solidFill>
                <a:srgbClr val="0085CF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404" y="5833837"/>
            <a:ext cx="7535295" cy="691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4563577" y="4365104"/>
            <a:ext cx="4472919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berana Sans" pitchFamily="50" charset="0"/>
              </a:rPr>
              <a:t>Quintana Roo</a:t>
            </a:r>
            <a:endParaRPr lang="es-MX" sz="20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berana Sans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4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1716587688"/>
              </p:ext>
            </p:extLst>
          </p:nvPr>
        </p:nvGraphicFramePr>
        <p:xfrm>
          <a:off x="0" y="1003852"/>
          <a:ext cx="9144000" cy="4873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323528" y="154096"/>
            <a:ext cx="8568952" cy="7546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sz="1400" b="1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defRPr>
            </a:lvl1pPr>
          </a:lstStyle>
          <a:p>
            <a:r>
              <a:rPr lang="es-MX" dirty="0"/>
              <a:t>Gráfica 5.9. </a:t>
            </a:r>
            <a:r>
              <a:rPr lang="es-MX" b="0" dirty="0"/>
              <a:t>Porcentaje de mujeres en edad fértil sexualmente activas usuarias </a:t>
            </a:r>
            <a:r>
              <a:rPr lang="es-MX" b="0" dirty="0" smtClean="0"/>
              <a:t/>
            </a:r>
            <a:br>
              <a:rPr lang="es-MX" b="0" dirty="0" smtClean="0"/>
            </a:br>
            <a:r>
              <a:rPr lang="es-MX" b="0" dirty="0" smtClean="0"/>
              <a:t>de </a:t>
            </a:r>
            <a:r>
              <a:rPr lang="es-MX" b="0" dirty="0"/>
              <a:t>métodos anticonceptivos modernos por entidad federativa, 2009 y 2014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768152" y="6351510"/>
            <a:ext cx="76723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>
              <a:defRPr sz="900" ker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2009 y 2014.</a:t>
            </a:r>
          </a:p>
        </p:txBody>
      </p:sp>
      <p:sp>
        <p:nvSpPr>
          <p:cNvPr id="8" name="6 CuadroTexto"/>
          <p:cNvSpPr txBox="1"/>
          <p:nvPr/>
        </p:nvSpPr>
        <p:spPr>
          <a:xfrm>
            <a:off x="4097404" y="6136670"/>
            <a:ext cx="999979" cy="25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000" dirty="0" smtClean="0">
                <a:latin typeface="Soberana Sans" pitchFamily="50" charset="0"/>
              </a:rPr>
              <a:t>Entidad</a:t>
            </a:r>
            <a:endParaRPr lang="es-MX" sz="1000" dirty="0">
              <a:latin typeface="Soberana Sans" pitchFamily="50" charset="0"/>
            </a:endParaRPr>
          </a:p>
        </p:txBody>
      </p:sp>
      <p:cxnSp>
        <p:nvCxnSpPr>
          <p:cNvPr id="9" name="13 Conector recto de flecha"/>
          <p:cNvCxnSpPr/>
          <p:nvPr/>
        </p:nvCxnSpPr>
        <p:spPr>
          <a:xfrm flipV="1">
            <a:off x="4139952" y="5883229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13 Conector recto de flecha"/>
          <p:cNvCxnSpPr/>
          <p:nvPr/>
        </p:nvCxnSpPr>
        <p:spPr>
          <a:xfrm flipV="1">
            <a:off x="4388228" y="5883229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485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2396679477"/>
              </p:ext>
            </p:extLst>
          </p:nvPr>
        </p:nvGraphicFramePr>
        <p:xfrm>
          <a:off x="0" y="993913"/>
          <a:ext cx="9144000" cy="4883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323528" y="188640"/>
            <a:ext cx="8568952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sz="1400" b="1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defRPr>
            </a:lvl1pPr>
          </a:lstStyle>
          <a:p>
            <a:r>
              <a:rPr lang="es-MX" dirty="0"/>
              <a:t>Gráfica 5.10. </a:t>
            </a:r>
            <a:r>
              <a:rPr lang="es-MX" b="0" dirty="0"/>
              <a:t>Porcentaje de mujeres en edad fértil sexualmente activas usuarias de métodos anticonceptivos con participación masculina por entidad federativa, 2009 y 2014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787827" y="6346439"/>
            <a:ext cx="75608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>
              <a:defRPr sz="900" ker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2009 y 2014.</a:t>
            </a:r>
          </a:p>
        </p:txBody>
      </p:sp>
      <p:sp>
        <p:nvSpPr>
          <p:cNvPr id="8" name="6 CuadroTexto"/>
          <p:cNvSpPr txBox="1"/>
          <p:nvPr/>
        </p:nvSpPr>
        <p:spPr>
          <a:xfrm>
            <a:off x="4097404" y="6136670"/>
            <a:ext cx="999979" cy="25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000" dirty="0" smtClean="0">
                <a:latin typeface="Soberana Sans" pitchFamily="50" charset="0"/>
              </a:rPr>
              <a:t>Entidad</a:t>
            </a:r>
            <a:endParaRPr lang="es-MX" sz="1000" dirty="0">
              <a:latin typeface="Soberana Sans" pitchFamily="50" charset="0"/>
            </a:endParaRPr>
          </a:p>
        </p:txBody>
      </p:sp>
      <p:cxnSp>
        <p:nvCxnSpPr>
          <p:cNvPr id="9" name="13 Conector recto de flecha"/>
          <p:cNvCxnSpPr/>
          <p:nvPr/>
        </p:nvCxnSpPr>
        <p:spPr>
          <a:xfrm flipV="1">
            <a:off x="6948264" y="5863350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13 Conector recto de flecha"/>
          <p:cNvCxnSpPr/>
          <p:nvPr/>
        </p:nvCxnSpPr>
        <p:spPr>
          <a:xfrm flipV="1">
            <a:off x="6185994" y="5877272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08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7 Gráfico"/>
          <p:cNvGraphicFramePr/>
          <p:nvPr>
            <p:extLst>
              <p:ext uri="{D42A27DB-BD31-4B8C-83A1-F6EECF244321}">
                <p14:modId xmlns:p14="http://schemas.microsoft.com/office/powerpoint/2010/main" val="657464479"/>
              </p:ext>
            </p:extLst>
          </p:nvPr>
        </p:nvGraphicFramePr>
        <p:xfrm>
          <a:off x="0" y="1093304"/>
          <a:ext cx="9144000" cy="4993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683568" y="116632"/>
            <a:ext cx="7704856" cy="738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sz="1400" b="1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defRPr>
            </a:lvl1pPr>
          </a:lstStyle>
          <a:p>
            <a:r>
              <a:rPr lang="es-MX" dirty="0"/>
              <a:t>Gráfica 5.11.  </a:t>
            </a:r>
            <a:r>
              <a:rPr lang="es-MX" b="0" dirty="0"/>
              <a:t>Porcentaje de mujeres en edad fértil sexualmente activas con necesidad no satisfecha de métodos anticonceptivos por entidad federativa, 2014</a:t>
            </a:r>
          </a:p>
        </p:txBody>
      </p:sp>
      <p:sp>
        <p:nvSpPr>
          <p:cNvPr id="7" name="4 CuadroTexto"/>
          <p:cNvSpPr txBox="1"/>
          <p:nvPr/>
        </p:nvSpPr>
        <p:spPr>
          <a:xfrm rot="10800000" flipV="1">
            <a:off x="251115" y="1007764"/>
            <a:ext cx="10081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MX" sz="1000" dirty="0">
                <a:latin typeface="Soberana Sans" pitchFamily="50" charset="0"/>
              </a:rPr>
              <a:t>Porcentaje</a:t>
            </a:r>
          </a:p>
        </p:txBody>
      </p:sp>
      <p:sp>
        <p:nvSpPr>
          <p:cNvPr id="10" name="4 CuadroTexto"/>
          <p:cNvSpPr txBox="1"/>
          <p:nvPr/>
        </p:nvSpPr>
        <p:spPr>
          <a:xfrm>
            <a:off x="775651" y="6351197"/>
            <a:ext cx="8189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>
              <a:defRPr sz="900" ker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2014 y el método de Bradley et al. (2012) adaptado por </a:t>
            </a:r>
            <a:r>
              <a:rPr lang="es-MX" dirty="0" err="1"/>
              <a:t>Gayet</a:t>
            </a:r>
            <a:r>
              <a:rPr lang="es-MX" dirty="0"/>
              <a:t> y Juárez, 2016.</a:t>
            </a:r>
          </a:p>
        </p:txBody>
      </p:sp>
      <p:sp>
        <p:nvSpPr>
          <p:cNvPr id="11" name="6 CuadroTexto"/>
          <p:cNvSpPr txBox="1"/>
          <p:nvPr/>
        </p:nvSpPr>
        <p:spPr>
          <a:xfrm>
            <a:off x="4097404" y="6136670"/>
            <a:ext cx="999979" cy="25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000" dirty="0" smtClean="0">
                <a:latin typeface="Soberana Sans" pitchFamily="50" charset="0"/>
              </a:rPr>
              <a:t>Entidad</a:t>
            </a:r>
            <a:endParaRPr lang="es-MX" sz="1000" dirty="0">
              <a:latin typeface="Soberana Sans" pitchFamily="50" charset="0"/>
            </a:endParaRPr>
          </a:p>
        </p:txBody>
      </p:sp>
      <p:cxnSp>
        <p:nvCxnSpPr>
          <p:cNvPr id="12" name="13 Conector recto de flecha"/>
          <p:cNvCxnSpPr/>
          <p:nvPr/>
        </p:nvCxnSpPr>
        <p:spPr>
          <a:xfrm flipV="1">
            <a:off x="4365915" y="5853410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13 Conector recto de flecha"/>
          <p:cNvCxnSpPr/>
          <p:nvPr/>
        </p:nvCxnSpPr>
        <p:spPr>
          <a:xfrm flipV="1">
            <a:off x="6970576" y="5877272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959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MX" sz="1400" b="1" dirty="0">
                <a:solidFill>
                  <a:prstClr val="black"/>
                </a:solidFill>
                <a:latin typeface="Soberana Sans" pitchFamily="50" charset="0"/>
              </a:rPr>
              <a:t>Gráfica 5.12. </a:t>
            </a:r>
            <a:r>
              <a:rPr lang="es-MX" sz="1400" dirty="0">
                <a:solidFill>
                  <a:prstClr val="black"/>
                </a:solidFill>
                <a:latin typeface="Soberana Sans" pitchFamily="50" charset="0"/>
              </a:rPr>
              <a:t>Quintana Roo. Porcentaje de mujeres en edad fértil sexualmente activas </a:t>
            </a:r>
            <a:r>
              <a:rPr lang="es-MX" sz="1400" dirty="0" smtClean="0">
                <a:solidFill>
                  <a:prstClr val="black"/>
                </a:solidFill>
                <a:latin typeface="Soberana Sans" pitchFamily="50" charset="0"/>
              </a:rPr>
              <a:t/>
            </a:r>
            <a:br>
              <a:rPr lang="es-MX" sz="1400" dirty="0" smtClean="0">
                <a:solidFill>
                  <a:prstClr val="black"/>
                </a:solidFill>
                <a:latin typeface="Soberana Sans" pitchFamily="50" charset="0"/>
              </a:rPr>
            </a:br>
            <a:r>
              <a:rPr lang="es-MX" sz="1400" dirty="0" smtClean="0">
                <a:solidFill>
                  <a:prstClr val="black"/>
                </a:solidFill>
                <a:latin typeface="Soberana Sans" pitchFamily="50" charset="0"/>
              </a:rPr>
              <a:t>con </a:t>
            </a:r>
            <a:r>
              <a:rPr lang="es-MX" sz="1400" dirty="0">
                <a:solidFill>
                  <a:prstClr val="black"/>
                </a:solidFill>
                <a:latin typeface="Soberana Sans" pitchFamily="50" charset="0"/>
              </a:rPr>
              <a:t>demanda total, usuarias de métodos anticonceptivos y con necesidad insatisfecha, 2014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6333163"/>
              </p:ext>
            </p:extLst>
          </p:nvPr>
        </p:nvGraphicFramePr>
        <p:xfrm>
          <a:off x="506896" y="1124744"/>
          <a:ext cx="8179904" cy="5087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65509" y="6355999"/>
            <a:ext cx="7540968" cy="2308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90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2014.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830019" y="1030424"/>
            <a:ext cx="14545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MX" sz="1000" dirty="0">
                <a:latin typeface="Soberana Sans" pitchFamily="50" charset="0"/>
              </a:rPr>
              <a:t>Porcentaje</a:t>
            </a:r>
          </a:p>
        </p:txBody>
      </p:sp>
    </p:spTree>
    <p:extLst>
      <p:ext uri="{BB962C8B-B14F-4D97-AF65-F5344CB8AC3E}">
        <p14:creationId xmlns:p14="http://schemas.microsoft.com/office/powerpoint/2010/main" val="242157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1367219222"/>
              </p:ext>
            </p:extLst>
          </p:nvPr>
        </p:nvGraphicFramePr>
        <p:xfrm>
          <a:off x="575556" y="988007"/>
          <a:ext cx="7783253" cy="53233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ctángulo"/>
          <p:cNvSpPr/>
          <p:nvPr/>
        </p:nvSpPr>
        <p:spPr>
          <a:xfrm>
            <a:off x="539552" y="188640"/>
            <a:ext cx="813690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s-MX" sz="1400" b="1" dirty="0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rPr>
              <a:t>Gráfica 5.13.  </a:t>
            </a:r>
            <a:r>
              <a:rPr lang="es-MX" sz="1400" dirty="0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rPr>
              <a:t>Porcentaje de mujeres en edad fértil unidas usuarias </a:t>
            </a:r>
            <a:r>
              <a:rPr lang="es-MX" sz="1400" dirty="0" smtClean="0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rPr>
              <a:t>de </a:t>
            </a:r>
            <a:r>
              <a:rPr lang="es-MX" sz="1400" dirty="0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rPr>
              <a:t>métodos anticonceptivos de la Republica Mexicana </a:t>
            </a:r>
            <a:r>
              <a:rPr lang="es-MX" sz="1400" dirty="0" smtClean="0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rPr>
              <a:t>y </a:t>
            </a:r>
            <a:r>
              <a:rPr lang="es-MX" sz="1400" dirty="0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rPr>
              <a:t>Quintana Roo, 1992-2014</a:t>
            </a:r>
          </a:p>
        </p:txBody>
      </p:sp>
      <p:sp>
        <p:nvSpPr>
          <p:cNvPr id="6" name="5 Rectángulo"/>
          <p:cNvSpPr/>
          <p:nvPr/>
        </p:nvSpPr>
        <p:spPr>
          <a:xfrm>
            <a:off x="758212" y="6363504"/>
            <a:ext cx="813690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rPr>
              <a:t>Fuente: Estimaciones del CONAPO con base en la Encuesta Nacional de la Dinámica Demográfica 1992, 1997, 2006, 2009 y 2014.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885116" y="977957"/>
            <a:ext cx="11852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prstClr val="black"/>
                </a:solidFill>
                <a:latin typeface="Soberana Sans" pitchFamily="50" charset="0"/>
              </a:rPr>
              <a:t>Porcentaje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143284" y="5949280"/>
            <a:ext cx="7901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>
                <a:solidFill>
                  <a:prstClr val="black"/>
                </a:solidFill>
                <a:latin typeface="Soberana Sans" pitchFamily="50" charset="0"/>
              </a:rPr>
              <a:t>Año</a:t>
            </a:r>
          </a:p>
        </p:txBody>
      </p:sp>
    </p:spTree>
    <p:extLst>
      <p:ext uri="{BB962C8B-B14F-4D97-AF65-F5344CB8AC3E}">
        <p14:creationId xmlns:p14="http://schemas.microsoft.com/office/powerpoint/2010/main" val="252574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3820809197"/>
              </p:ext>
            </p:extLst>
          </p:nvPr>
        </p:nvGraphicFramePr>
        <p:xfrm>
          <a:off x="0" y="908720"/>
          <a:ext cx="914400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5760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MX" sz="1400" b="1" dirty="0">
                <a:solidFill>
                  <a:prstClr val="black"/>
                </a:solidFill>
                <a:latin typeface="Soberana Sans" pitchFamily="50" charset="0"/>
              </a:rPr>
              <a:t>Gráfica 5.14. </a:t>
            </a:r>
            <a:r>
              <a:rPr lang="es-MX" sz="1400" dirty="0">
                <a:solidFill>
                  <a:prstClr val="black"/>
                </a:solidFill>
                <a:latin typeface="Soberana Sans" pitchFamily="50" charset="0"/>
              </a:rPr>
              <a:t>Porcentaje de mujeres en edad fértil unidas usuarias </a:t>
            </a:r>
            <a:br>
              <a:rPr lang="es-MX" sz="1400" dirty="0">
                <a:solidFill>
                  <a:prstClr val="black"/>
                </a:solidFill>
                <a:latin typeface="Soberana Sans" pitchFamily="50" charset="0"/>
              </a:rPr>
            </a:br>
            <a:r>
              <a:rPr lang="es-MX" sz="1400" dirty="0">
                <a:solidFill>
                  <a:prstClr val="black"/>
                </a:solidFill>
                <a:latin typeface="Soberana Sans" pitchFamily="50" charset="0"/>
              </a:rPr>
              <a:t>de métodos anticonceptivos por entidad federativa, 2009 y 2014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365516" y="1022918"/>
            <a:ext cx="1080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prstClr val="black"/>
                </a:solidFill>
                <a:latin typeface="Soberana Sans" pitchFamily="50" charset="0"/>
              </a:rPr>
              <a:t>Porcentaje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792449" y="6363505"/>
            <a:ext cx="7747497" cy="2308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90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2009 y 2014.</a:t>
            </a:r>
          </a:p>
        </p:txBody>
      </p:sp>
      <p:sp>
        <p:nvSpPr>
          <p:cNvPr id="15" name="6 CuadroTexto"/>
          <p:cNvSpPr txBox="1"/>
          <p:nvPr/>
        </p:nvSpPr>
        <p:spPr>
          <a:xfrm>
            <a:off x="4097404" y="6136670"/>
            <a:ext cx="999979" cy="25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000" dirty="0" smtClean="0">
                <a:latin typeface="Soberana Sans" pitchFamily="50" charset="0"/>
              </a:rPr>
              <a:t>Entidad</a:t>
            </a:r>
            <a:endParaRPr lang="es-MX" sz="1000" dirty="0">
              <a:latin typeface="Soberana Sans" pitchFamily="50" charset="0"/>
            </a:endParaRPr>
          </a:p>
        </p:txBody>
      </p:sp>
      <p:sp>
        <p:nvSpPr>
          <p:cNvPr id="14" name="6 CuadroTexto"/>
          <p:cNvSpPr txBox="1"/>
          <p:nvPr/>
        </p:nvSpPr>
        <p:spPr>
          <a:xfrm>
            <a:off x="4097404" y="6136670"/>
            <a:ext cx="999979" cy="25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000" dirty="0" smtClean="0">
                <a:latin typeface="Soberana Sans" pitchFamily="50" charset="0"/>
              </a:rPr>
              <a:t>Entidad</a:t>
            </a:r>
            <a:endParaRPr lang="es-MX" sz="1000" dirty="0">
              <a:latin typeface="Soberana Sans" pitchFamily="50" charset="0"/>
            </a:endParaRPr>
          </a:p>
        </p:txBody>
      </p:sp>
      <p:cxnSp>
        <p:nvCxnSpPr>
          <p:cNvPr id="16" name="13 Conector recto de flecha"/>
          <p:cNvCxnSpPr/>
          <p:nvPr/>
        </p:nvCxnSpPr>
        <p:spPr>
          <a:xfrm flipV="1">
            <a:off x="3923928" y="5877296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13 Conector recto de flecha"/>
          <p:cNvCxnSpPr/>
          <p:nvPr/>
        </p:nvCxnSpPr>
        <p:spPr>
          <a:xfrm flipV="1">
            <a:off x="3390054" y="5877296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444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3091956685"/>
              </p:ext>
            </p:extLst>
          </p:nvPr>
        </p:nvGraphicFramePr>
        <p:xfrm>
          <a:off x="0" y="983973"/>
          <a:ext cx="9144000" cy="49695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323528" y="267516"/>
            <a:ext cx="8568952" cy="5691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sz="1400" b="1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defRPr>
            </a:lvl1pPr>
          </a:lstStyle>
          <a:p>
            <a:r>
              <a:rPr lang="es-MX" dirty="0"/>
              <a:t>Gráfica 5.15. </a:t>
            </a:r>
            <a:r>
              <a:rPr lang="es-MX" b="0" dirty="0"/>
              <a:t>Porcentaje de mujeres en edad fértil unidas usuarias </a:t>
            </a:r>
            <a:r>
              <a:rPr lang="es-MX" b="0" dirty="0" smtClean="0"/>
              <a:t>de </a:t>
            </a:r>
            <a:r>
              <a:rPr lang="es-MX" b="0" dirty="0"/>
              <a:t>métodos anticonceptivos modernos por entidad federativa, </a:t>
            </a:r>
            <a:r>
              <a:rPr lang="es-MX" b="0" dirty="0" smtClean="0"/>
              <a:t>2009 </a:t>
            </a:r>
            <a:r>
              <a:rPr lang="es-MX" b="0" dirty="0"/>
              <a:t>y 2014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768181" y="6353565"/>
            <a:ext cx="7528357" cy="2308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90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2009 y 2014.</a:t>
            </a:r>
          </a:p>
        </p:txBody>
      </p:sp>
      <p:sp>
        <p:nvSpPr>
          <p:cNvPr id="8" name="6 CuadroTexto"/>
          <p:cNvSpPr txBox="1"/>
          <p:nvPr/>
        </p:nvSpPr>
        <p:spPr>
          <a:xfrm>
            <a:off x="4097404" y="6136670"/>
            <a:ext cx="999979" cy="25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000" dirty="0" smtClean="0">
                <a:latin typeface="Soberana Sans" pitchFamily="50" charset="0"/>
              </a:rPr>
              <a:t>Entidad</a:t>
            </a:r>
            <a:endParaRPr lang="es-MX" sz="1000" dirty="0">
              <a:latin typeface="Soberana Sans" pitchFamily="50" charset="0"/>
            </a:endParaRPr>
          </a:p>
        </p:txBody>
      </p:sp>
      <p:cxnSp>
        <p:nvCxnSpPr>
          <p:cNvPr id="9" name="13 Conector recto de flecha"/>
          <p:cNvCxnSpPr/>
          <p:nvPr/>
        </p:nvCxnSpPr>
        <p:spPr>
          <a:xfrm flipV="1">
            <a:off x="4405672" y="5878800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13 Conector recto de flecha"/>
          <p:cNvCxnSpPr/>
          <p:nvPr/>
        </p:nvCxnSpPr>
        <p:spPr>
          <a:xfrm flipV="1">
            <a:off x="3635896" y="5878800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269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4195627559"/>
              </p:ext>
            </p:extLst>
          </p:nvPr>
        </p:nvGraphicFramePr>
        <p:xfrm>
          <a:off x="0" y="974035"/>
          <a:ext cx="9144000" cy="4903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323528" y="188640"/>
            <a:ext cx="8568952" cy="7546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sz="1400" b="1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defRPr>
            </a:lvl1pPr>
          </a:lstStyle>
          <a:p>
            <a:r>
              <a:rPr lang="es-MX" dirty="0"/>
              <a:t>Gráfica 5.16. </a:t>
            </a:r>
            <a:r>
              <a:rPr lang="es-MX" b="0" dirty="0"/>
              <a:t>Porcentaje de mujeres en edad fértil unidas usuarias </a:t>
            </a:r>
            <a:br>
              <a:rPr lang="es-MX" b="0" dirty="0"/>
            </a:br>
            <a:r>
              <a:rPr lang="es-MX" b="0" dirty="0"/>
              <a:t>de métodos anticonceptivos con participación masculina </a:t>
            </a:r>
            <a:br>
              <a:rPr lang="es-MX" b="0" dirty="0"/>
            </a:br>
            <a:r>
              <a:rPr lang="es-MX" b="0" dirty="0"/>
              <a:t>por entidad federativa, 2009 y 2014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755576" y="6355999"/>
            <a:ext cx="7632848" cy="2308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90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2009 y 2014.</a:t>
            </a:r>
          </a:p>
        </p:txBody>
      </p:sp>
      <p:sp>
        <p:nvSpPr>
          <p:cNvPr id="10" name="6 CuadroTexto"/>
          <p:cNvSpPr txBox="1"/>
          <p:nvPr/>
        </p:nvSpPr>
        <p:spPr>
          <a:xfrm>
            <a:off x="4097404" y="6136670"/>
            <a:ext cx="999979" cy="25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000" dirty="0" smtClean="0">
                <a:latin typeface="Soberana Sans" pitchFamily="50" charset="0"/>
              </a:rPr>
              <a:t>Entidad</a:t>
            </a:r>
            <a:endParaRPr lang="es-MX" sz="1000" dirty="0">
              <a:latin typeface="Soberana Sans" pitchFamily="50" charset="0"/>
            </a:endParaRPr>
          </a:p>
        </p:txBody>
      </p:sp>
      <p:cxnSp>
        <p:nvCxnSpPr>
          <p:cNvPr id="11" name="13 Conector recto de flecha"/>
          <p:cNvCxnSpPr/>
          <p:nvPr/>
        </p:nvCxnSpPr>
        <p:spPr>
          <a:xfrm flipV="1">
            <a:off x="5405832" y="5863350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13 Conector recto de flecha"/>
          <p:cNvCxnSpPr/>
          <p:nvPr/>
        </p:nvCxnSpPr>
        <p:spPr>
          <a:xfrm flipV="1">
            <a:off x="6483964" y="5863350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781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179512" y="116632"/>
            <a:ext cx="8856984" cy="7386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sz="1400" b="1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defRPr>
            </a:lvl1pPr>
          </a:lstStyle>
          <a:p>
            <a:r>
              <a:rPr lang="es-MX" dirty="0"/>
              <a:t>Gráfica 5.17. </a:t>
            </a:r>
            <a:r>
              <a:rPr lang="es-MX" b="0" dirty="0"/>
              <a:t>Porcentaje de mujeres en edad fértil unidas </a:t>
            </a:r>
            <a:br>
              <a:rPr lang="es-MX" b="0" dirty="0"/>
            </a:br>
            <a:r>
              <a:rPr lang="es-MX" b="0" dirty="0"/>
              <a:t>con necesidad no satisfecha de métodos anticonceptivos </a:t>
            </a:r>
            <a:br>
              <a:rPr lang="es-MX" b="0" dirty="0"/>
            </a:br>
            <a:r>
              <a:rPr lang="es-MX" b="0" dirty="0"/>
              <a:t>por entidad federativa, 2014</a:t>
            </a:r>
          </a:p>
        </p:txBody>
      </p:sp>
      <p:graphicFrame>
        <p:nvGraphicFramePr>
          <p:cNvPr id="13" name="12 Gráfico"/>
          <p:cNvGraphicFramePr/>
          <p:nvPr>
            <p:extLst>
              <p:ext uri="{D42A27DB-BD31-4B8C-83A1-F6EECF244321}">
                <p14:modId xmlns:p14="http://schemas.microsoft.com/office/powerpoint/2010/main" val="416693255"/>
              </p:ext>
            </p:extLst>
          </p:nvPr>
        </p:nvGraphicFramePr>
        <p:xfrm>
          <a:off x="0" y="1124744"/>
          <a:ext cx="9114183" cy="4928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4 CuadroTexto"/>
          <p:cNvSpPr txBox="1"/>
          <p:nvPr/>
        </p:nvSpPr>
        <p:spPr>
          <a:xfrm>
            <a:off x="286002" y="1020084"/>
            <a:ext cx="8916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MX" sz="1000" dirty="0">
                <a:latin typeface="Soberana Sans" pitchFamily="50" charset="0"/>
              </a:rPr>
              <a:t>Porcentaje</a:t>
            </a:r>
          </a:p>
        </p:txBody>
      </p:sp>
      <p:sp>
        <p:nvSpPr>
          <p:cNvPr id="8" name="4 CuadroTexto"/>
          <p:cNvSpPr txBox="1"/>
          <p:nvPr/>
        </p:nvSpPr>
        <p:spPr>
          <a:xfrm>
            <a:off x="775644" y="6329925"/>
            <a:ext cx="8189040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90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2014 y el método de Bradley et al. (2012) adaptado por </a:t>
            </a:r>
            <a:r>
              <a:rPr lang="es-MX" dirty="0" err="1"/>
              <a:t>Gayet</a:t>
            </a:r>
            <a:r>
              <a:rPr lang="es-MX" dirty="0"/>
              <a:t> y Juárez, 2016.</a:t>
            </a:r>
          </a:p>
        </p:txBody>
      </p:sp>
      <p:sp>
        <p:nvSpPr>
          <p:cNvPr id="10" name="6 CuadroTexto"/>
          <p:cNvSpPr txBox="1"/>
          <p:nvPr/>
        </p:nvSpPr>
        <p:spPr>
          <a:xfrm>
            <a:off x="4097404" y="6136670"/>
            <a:ext cx="999979" cy="25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000" dirty="0" smtClean="0">
                <a:latin typeface="Soberana Sans" pitchFamily="50" charset="0"/>
              </a:rPr>
              <a:t>Entidad</a:t>
            </a:r>
            <a:endParaRPr lang="es-MX" sz="1000" dirty="0">
              <a:latin typeface="Soberana Sans" pitchFamily="50" charset="0"/>
            </a:endParaRPr>
          </a:p>
        </p:txBody>
      </p:sp>
      <p:cxnSp>
        <p:nvCxnSpPr>
          <p:cNvPr id="11" name="13 Conector recto de flecha"/>
          <p:cNvCxnSpPr/>
          <p:nvPr/>
        </p:nvCxnSpPr>
        <p:spPr>
          <a:xfrm flipV="1">
            <a:off x="5671552" y="5863350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13 Conector recto de flecha"/>
          <p:cNvCxnSpPr/>
          <p:nvPr/>
        </p:nvCxnSpPr>
        <p:spPr>
          <a:xfrm flipV="1">
            <a:off x="6948264" y="5877272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2545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MX" sz="1400" b="1" dirty="0">
                <a:solidFill>
                  <a:prstClr val="black"/>
                </a:solidFill>
                <a:latin typeface="Soberana Sans" pitchFamily="50" charset="0"/>
              </a:rPr>
              <a:t>Gráfica 5.18. </a:t>
            </a:r>
            <a:r>
              <a:rPr lang="es-MX" sz="1400" dirty="0">
                <a:solidFill>
                  <a:prstClr val="black"/>
                </a:solidFill>
                <a:latin typeface="Soberana Sans" pitchFamily="50" charset="0"/>
              </a:rPr>
              <a:t>Quintana Roo. Porcentaje de mujeres en edad fértil unidas con demanda total, usuarias de métodos anticonceptivos y con necesidad insatisfecha, 2014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3358570"/>
              </p:ext>
            </p:extLst>
          </p:nvPr>
        </p:nvGraphicFramePr>
        <p:xfrm>
          <a:off x="518864" y="1119228"/>
          <a:ext cx="8229600" cy="5062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55772" y="6351057"/>
            <a:ext cx="7540968" cy="2308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90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2014.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885215" y="1022539"/>
            <a:ext cx="14545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MX" sz="1000" dirty="0">
                <a:latin typeface="Soberana Sans" pitchFamily="50" charset="0"/>
              </a:rPr>
              <a:t>Porcentaje</a:t>
            </a:r>
          </a:p>
        </p:txBody>
      </p:sp>
    </p:spTree>
    <p:extLst>
      <p:ext uri="{BB962C8B-B14F-4D97-AF65-F5344CB8AC3E}">
        <p14:creationId xmlns:p14="http://schemas.microsoft.com/office/powerpoint/2010/main" val="116530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107504" y="188640"/>
            <a:ext cx="8928992" cy="6462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sz="1400" b="1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defRPr>
            </a:lvl1pPr>
          </a:lstStyle>
          <a:p>
            <a:r>
              <a:rPr lang="es-MX" dirty="0"/>
              <a:t>Gráfica 5.1. </a:t>
            </a:r>
            <a:r>
              <a:rPr lang="es-MX" b="0" dirty="0"/>
              <a:t>Porcentaje de mujeres en edad fértil según </a:t>
            </a:r>
            <a:r>
              <a:rPr lang="es-MX" b="0" dirty="0" smtClean="0"/>
              <a:t>tipo de </a:t>
            </a:r>
            <a:r>
              <a:rPr lang="es-MX" b="0" dirty="0"/>
              <a:t>conocimiento </a:t>
            </a:r>
            <a:r>
              <a:rPr lang="es-MX" b="0" dirty="0" smtClean="0"/>
              <a:t/>
            </a:r>
            <a:br>
              <a:rPr lang="es-MX" b="0" dirty="0" smtClean="0"/>
            </a:br>
            <a:r>
              <a:rPr lang="es-MX" b="0" dirty="0" smtClean="0"/>
              <a:t>de </a:t>
            </a:r>
            <a:r>
              <a:rPr lang="es-MX" b="0" dirty="0"/>
              <a:t>al menos un método anticonceptivo </a:t>
            </a:r>
            <a:r>
              <a:rPr lang="es-MX" b="0" dirty="0" smtClean="0"/>
              <a:t>por </a:t>
            </a:r>
            <a:r>
              <a:rPr lang="es-MX" b="0" dirty="0"/>
              <a:t>entidad federativa, 2014</a:t>
            </a:r>
          </a:p>
        </p:txBody>
      </p:sp>
      <p:graphicFrame>
        <p:nvGraphicFramePr>
          <p:cNvPr id="5" name="4 Gráfico"/>
          <p:cNvGraphicFramePr/>
          <p:nvPr>
            <p:extLst>
              <p:ext uri="{D42A27DB-BD31-4B8C-83A1-F6EECF244321}">
                <p14:modId xmlns:p14="http://schemas.microsoft.com/office/powerpoint/2010/main" val="3587663637"/>
              </p:ext>
            </p:extLst>
          </p:nvPr>
        </p:nvGraphicFramePr>
        <p:xfrm>
          <a:off x="0" y="980728"/>
          <a:ext cx="9144000" cy="4883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348274" y="1030424"/>
            <a:ext cx="1080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prstClr val="black"/>
                </a:solidFill>
                <a:latin typeface="Soberana Sans" pitchFamily="50" charset="0"/>
              </a:rPr>
              <a:t>Porcentaje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762878" y="6346060"/>
            <a:ext cx="719856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>
              <a:defRPr sz="900" ker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2014.</a:t>
            </a:r>
          </a:p>
        </p:txBody>
      </p:sp>
      <p:sp>
        <p:nvSpPr>
          <p:cNvPr id="10" name="6 CuadroTexto"/>
          <p:cNvSpPr txBox="1"/>
          <p:nvPr/>
        </p:nvSpPr>
        <p:spPr>
          <a:xfrm>
            <a:off x="4097404" y="6136670"/>
            <a:ext cx="999979" cy="25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000" dirty="0" smtClean="0">
                <a:latin typeface="Soberana Sans" pitchFamily="50" charset="0"/>
              </a:rPr>
              <a:t>Entidad</a:t>
            </a:r>
            <a:endParaRPr lang="es-MX" sz="1000" dirty="0">
              <a:latin typeface="Soberana Sans" pitchFamily="50" charset="0"/>
            </a:endParaRPr>
          </a:p>
        </p:txBody>
      </p:sp>
      <p:cxnSp>
        <p:nvCxnSpPr>
          <p:cNvPr id="11" name="13 Conector recto de flecha"/>
          <p:cNvCxnSpPr/>
          <p:nvPr/>
        </p:nvCxnSpPr>
        <p:spPr>
          <a:xfrm flipV="1">
            <a:off x="4440357" y="5863350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13 Conector recto de flecha"/>
          <p:cNvCxnSpPr/>
          <p:nvPr/>
        </p:nvCxnSpPr>
        <p:spPr>
          <a:xfrm flipV="1">
            <a:off x="3419872" y="5863350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281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373306183"/>
              </p:ext>
            </p:extLst>
          </p:nvPr>
        </p:nvGraphicFramePr>
        <p:xfrm>
          <a:off x="395536" y="980728"/>
          <a:ext cx="8280920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859836" y="1040362"/>
            <a:ext cx="10438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prstClr val="black"/>
                </a:solidFill>
                <a:latin typeface="Soberana Sans" pitchFamily="50" charset="0"/>
              </a:rPr>
              <a:t>Porcentaje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761753" y="6316578"/>
            <a:ext cx="7658923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90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*Métodos anticonceptivos tradicionales: Ritmo, calendario, </a:t>
            </a:r>
            <a:r>
              <a:rPr lang="es-MX" dirty="0" err="1"/>
              <a:t>billings</a:t>
            </a:r>
            <a:r>
              <a:rPr lang="es-MX" dirty="0"/>
              <a:t> o abstinencia periódica y retiro.</a:t>
            </a:r>
          </a:p>
          <a:p>
            <a:r>
              <a:rPr lang="es-MX" dirty="0"/>
              <a:t>**Otros: Condón femenino, pastilla de emergencia y otros.</a:t>
            </a:r>
          </a:p>
          <a:p>
            <a:r>
              <a:rPr lang="es-MX" dirty="0"/>
              <a:t>Fuente: Estimaciones del CONAPO con base en la Encuesta Nacional de la Dinámica Demográfica, 2009 y 2014.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88640"/>
            <a:ext cx="7922288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sz="1400" b="1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defRPr>
            </a:lvl1pPr>
          </a:lstStyle>
          <a:p>
            <a:r>
              <a:rPr lang="es-MX" dirty="0"/>
              <a:t>Gráfica 5.19. </a:t>
            </a:r>
            <a:r>
              <a:rPr lang="es-MX" b="0" dirty="0"/>
              <a:t>Quintana Roo. Porcentaje de mujeres en edad fértil sexualmente activas usuarias de métodos anticonceptivos </a:t>
            </a:r>
            <a:r>
              <a:rPr lang="es-MX" b="0" dirty="0" smtClean="0"/>
              <a:t>por </a:t>
            </a:r>
            <a:r>
              <a:rPr lang="es-MX" b="0" dirty="0"/>
              <a:t>tipo de método, 2009 y 2014</a:t>
            </a:r>
          </a:p>
        </p:txBody>
      </p:sp>
    </p:spTree>
    <p:extLst>
      <p:ext uri="{BB962C8B-B14F-4D97-AF65-F5344CB8AC3E}">
        <p14:creationId xmlns:p14="http://schemas.microsoft.com/office/powerpoint/2010/main" val="20796121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2796258305"/>
              </p:ext>
            </p:extLst>
          </p:nvPr>
        </p:nvGraphicFramePr>
        <p:xfrm>
          <a:off x="970896" y="1334752"/>
          <a:ext cx="727280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1 Título"/>
          <p:cNvSpPr txBox="1">
            <a:spLocks/>
          </p:cNvSpPr>
          <p:nvPr/>
        </p:nvSpPr>
        <p:spPr>
          <a:xfrm>
            <a:off x="395536" y="116632"/>
            <a:ext cx="8352928" cy="7546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sz="1400" b="1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defRPr>
            </a:lvl1pPr>
          </a:lstStyle>
          <a:p>
            <a:r>
              <a:rPr lang="es-MX" dirty="0"/>
              <a:t>Gráfica 5.20. </a:t>
            </a:r>
            <a:r>
              <a:rPr lang="es-MX" b="0" dirty="0"/>
              <a:t>Quintana Roo. Distribución porcentual de mujeres </a:t>
            </a:r>
            <a:r>
              <a:rPr lang="es-MX" b="0" dirty="0" smtClean="0"/>
              <a:t>en </a:t>
            </a:r>
            <a:r>
              <a:rPr lang="es-MX" b="0" dirty="0"/>
              <a:t>edad fértil sexualmente activas usuarias de métodos anticonceptivos por grupos de edad según tipo de método, 2014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314196" y="1229003"/>
            <a:ext cx="1080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prstClr val="black"/>
                </a:solidFill>
                <a:latin typeface="Soberana Sans" pitchFamily="50" charset="0"/>
              </a:rPr>
              <a:t>Porcentaje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663066" y="3808345"/>
            <a:ext cx="4680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>
                <a:solidFill>
                  <a:prstClr val="white"/>
                </a:solidFill>
                <a:latin typeface="Soberana Sans" pitchFamily="50" charset="0"/>
              </a:rPr>
              <a:t>DIU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730999" y="4941168"/>
            <a:ext cx="15121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>
                <a:solidFill>
                  <a:prstClr val="white"/>
                </a:solidFill>
                <a:latin typeface="Soberana Sans" pitchFamily="50" charset="0"/>
              </a:rPr>
              <a:t>Condón masculino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5868144" y="3501008"/>
            <a:ext cx="50405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>
                <a:solidFill>
                  <a:prstClr val="white"/>
                </a:solidFill>
                <a:latin typeface="Soberana Sans" pitchFamily="50" charset="0"/>
              </a:rPr>
              <a:t>OTB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601670" y="2500054"/>
            <a:ext cx="118813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>
                <a:solidFill>
                  <a:prstClr val="white"/>
                </a:solidFill>
                <a:latin typeface="Soberana Sans" pitchFamily="50" charset="0"/>
              </a:rPr>
              <a:t>Inyecciones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2555776" y="2022956"/>
            <a:ext cx="118813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>
                <a:solidFill>
                  <a:prstClr val="white"/>
                </a:solidFill>
                <a:latin typeface="Soberana Sans" pitchFamily="50" charset="0"/>
              </a:rPr>
              <a:t>Pastillas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3131840" y="1806932"/>
            <a:ext cx="118813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>
                <a:solidFill>
                  <a:prstClr val="white"/>
                </a:solidFill>
                <a:latin typeface="Soberana Sans" pitchFamily="50" charset="0"/>
              </a:rPr>
              <a:t>Tradicionales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6876256" y="1484784"/>
            <a:ext cx="118813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>
                <a:solidFill>
                  <a:prstClr val="white"/>
                </a:solidFill>
                <a:latin typeface="Soberana Sans" pitchFamily="50" charset="0"/>
              </a:rPr>
              <a:t>Vasectomía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2393758" y="1484784"/>
            <a:ext cx="17461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>
                <a:solidFill>
                  <a:prstClr val="white"/>
                </a:solidFill>
                <a:latin typeface="Soberana Sans" pitchFamily="50" charset="0"/>
              </a:rPr>
              <a:t>Implante </a:t>
            </a:r>
            <a:r>
              <a:rPr lang="es-MX" sz="1000" b="1" dirty="0" err="1">
                <a:solidFill>
                  <a:prstClr val="white"/>
                </a:solidFill>
                <a:latin typeface="Soberana Sans" pitchFamily="50" charset="0"/>
              </a:rPr>
              <a:t>subdérmico</a:t>
            </a:r>
            <a:endParaRPr lang="es-MX" sz="1000" b="1" dirty="0">
              <a:solidFill>
                <a:prstClr val="white"/>
              </a:solidFill>
              <a:latin typeface="Soberana Sans" pitchFamily="50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3450450" y="1397400"/>
            <a:ext cx="17461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>
                <a:solidFill>
                  <a:prstClr val="black"/>
                </a:solidFill>
                <a:latin typeface="Soberana Sans" pitchFamily="50" charset="0"/>
              </a:rPr>
              <a:t>Parche anticonceptivo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767747" y="6324330"/>
            <a:ext cx="7312333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90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*Métodos anticonceptivos tradicionales: Ritmo, calendario, </a:t>
            </a:r>
            <a:r>
              <a:rPr lang="es-MX" dirty="0" err="1"/>
              <a:t>billings</a:t>
            </a:r>
            <a:r>
              <a:rPr lang="es-MX" dirty="0"/>
              <a:t> o abstinencia periódica y retiro.</a:t>
            </a:r>
          </a:p>
          <a:p>
            <a:r>
              <a:rPr lang="es-MX" dirty="0"/>
              <a:t>**Otros: Condón femenino, pastilla de emergencia y otros.</a:t>
            </a:r>
          </a:p>
          <a:p>
            <a:r>
              <a:rPr lang="es-MX" dirty="0"/>
              <a:t>Fuente: Estimaciones del CONAPO con base en la Encuesta Nacional de la Dinámica Demográfica, 2014.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3995936" y="5775067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>
                <a:solidFill>
                  <a:prstClr val="black"/>
                </a:solidFill>
                <a:latin typeface="Soberana Sans" pitchFamily="50" charset="0"/>
              </a:rPr>
              <a:t>Grupos de edad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1393151" y="1413356"/>
            <a:ext cx="7380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b="1" dirty="0">
                <a:solidFill>
                  <a:prstClr val="black"/>
                </a:solidFill>
                <a:latin typeface="Soberana Sans" pitchFamily="50" charset="0"/>
              </a:rPr>
              <a:t>Otros</a:t>
            </a:r>
          </a:p>
        </p:txBody>
      </p:sp>
    </p:spTree>
    <p:extLst>
      <p:ext uri="{BB962C8B-B14F-4D97-AF65-F5344CB8AC3E}">
        <p14:creationId xmlns:p14="http://schemas.microsoft.com/office/powerpoint/2010/main" val="36662296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3762686365"/>
              </p:ext>
            </p:extLst>
          </p:nvPr>
        </p:nvGraphicFramePr>
        <p:xfrm>
          <a:off x="395536" y="1113182"/>
          <a:ext cx="8064896" cy="5196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240449" y="188640"/>
            <a:ext cx="8712968" cy="666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sz="1400" b="1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defRPr>
            </a:lvl1pPr>
          </a:lstStyle>
          <a:p>
            <a:r>
              <a:rPr lang="es-MX" dirty="0"/>
              <a:t>Gráfica 5.21. </a:t>
            </a:r>
            <a:r>
              <a:rPr lang="es-MX" b="0" dirty="0"/>
              <a:t>Quintana Roo. Distribución porcentual de mujeres en edad fértil sexualmente activas usuarias de métodos anticonceptivos </a:t>
            </a:r>
            <a:r>
              <a:rPr lang="es-MX" b="0" dirty="0" smtClean="0"/>
              <a:t>por </a:t>
            </a:r>
            <a:r>
              <a:rPr lang="es-MX" b="0" dirty="0"/>
              <a:t>tipo de método según lugar de obtención, 2014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7164288" y="5780632"/>
            <a:ext cx="1080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dirty="0">
                <a:solidFill>
                  <a:prstClr val="black"/>
                </a:solidFill>
                <a:latin typeface="Soberana Sans" pitchFamily="50" charset="0"/>
              </a:rPr>
              <a:t>Porcentaje</a:t>
            </a:r>
          </a:p>
        </p:txBody>
      </p:sp>
      <p:sp>
        <p:nvSpPr>
          <p:cNvPr id="7" name="6 Rectángulo"/>
          <p:cNvSpPr/>
          <p:nvPr/>
        </p:nvSpPr>
        <p:spPr>
          <a:xfrm>
            <a:off x="772817" y="6365938"/>
            <a:ext cx="712879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rPr>
              <a:t>Fuente: Estimaciones del CONAPO con base en la Encuesta Nacional de la Dinámica Demográfica, 2014.</a:t>
            </a:r>
          </a:p>
        </p:txBody>
      </p:sp>
    </p:spTree>
    <p:extLst>
      <p:ext uri="{BB962C8B-B14F-4D97-AF65-F5344CB8AC3E}">
        <p14:creationId xmlns:p14="http://schemas.microsoft.com/office/powerpoint/2010/main" val="358015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2022010742"/>
              </p:ext>
            </p:extLst>
          </p:nvPr>
        </p:nvGraphicFramePr>
        <p:xfrm>
          <a:off x="467544" y="1093304"/>
          <a:ext cx="8064896" cy="50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107504" y="188640"/>
            <a:ext cx="8928992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sz="1400" b="1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defRPr>
            </a:lvl1pPr>
          </a:lstStyle>
          <a:p>
            <a:r>
              <a:rPr lang="es-MX" dirty="0"/>
              <a:t>Gráfica 5.22. </a:t>
            </a:r>
            <a:r>
              <a:rPr lang="es-MX" b="0" dirty="0"/>
              <a:t>Quintana Roo. Porcentaje de mujeres en edad fértil usuarias </a:t>
            </a:r>
            <a:br>
              <a:rPr lang="es-MX" b="0" dirty="0"/>
            </a:br>
            <a:r>
              <a:rPr lang="es-MX" b="0" dirty="0"/>
              <a:t>de métodos anticonceptivos por tipo de orientación recibida al momento </a:t>
            </a:r>
            <a:br>
              <a:rPr lang="es-MX" b="0" dirty="0"/>
            </a:br>
            <a:r>
              <a:rPr lang="es-MX" b="0" dirty="0"/>
              <a:t>de adoptar el método anticonceptivo, 2014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7338121" y="5661248"/>
            <a:ext cx="1080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000" dirty="0">
                <a:solidFill>
                  <a:prstClr val="black"/>
                </a:solidFill>
                <a:latin typeface="Soberana Sans" pitchFamily="50" charset="0"/>
              </a:rPr>
              <a:t>Porcentaje</a:t>
            </a:r>
          </a:p>
        </p:txBody>
      </p:sp>
      <p:sp>
        <p:nvSpPr>
          <p:cNvPr id="7" name="6 Rectángulo"/>
          <p:cNvSpPr/>
          <p:nvPr/>
        </p:nvSpPr>
        <p:spPr>
          <a:xfrm>
            <a:off x="762878" y="6353565"/>
            <a:ext cx="712879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rPr>
              <a:t>Fuente: Estimaciones del CONAPO con base en la Encuesta Nacional de la Dinámica Demográfica, 2014.</a:t>
            </a:r>
          </a:p>
        </p:txBody>
      </p:sp>
    </p:spTree>
    <p:extLst>
      <p:ext uri="{BB962C8B-B14F-4D97-AF65-F5344CB8AC3E}">
        <p14:creationId xmlns:p14="http://schemas.microsoft.com/office/powerpoint/2010/main" val="30593953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677227395"/>
              </p:ext>
            </p:extLst>
          </p:nvPr>
        </p:nvGraphicFramePr>
        <p:xfrm>
          <a:off x="467544" y="884582"/>
          <a:ext cx="8352928" cy="5064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847857" y="1018844"/>
            <a:ext cx="1152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prstClr val="black"/>
                </a:solidFill>
                <a:latin typeface="Soberana Sans" pitchFamily="50" charset="0"/>
              </a:rPr>
              <a:t>Porcentaje</a:t>
            </a:r>
          </a:p>
        </p:txBody>
      </p:sp>
      <p:sp>
        <p:nvSpPr>
          <p:cNvPr id="7" name="6 Rectángulo"/>
          <p:cNvSpPr/>
          <p:nvPr/>
        </p:nvSpPr>
        <p:spPr>
          <a:xfrm>
            <a:off x="772818" y="6304502"/>
            <a:ext cx="65356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rPr>
              <a:t>¹Se refiere a la edad de la mujer al momento de recibir la orientación, la cual no necesariamente coincide con la edad al momento de la entrevista. </a:t>
            </a:r>
          </a:p>
          <a:p>
            <a:r>
              <a:rPr lang="es-MX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rPr>
              <a:t>Fuente: Estimaciones del CONAPO con base en la Encuesta Nacional de la Dinámica Demográfica, 2014.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0" y="188640"/>
            <a:ext cx="91440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sz="1400" b="1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defRPr>
            </a:lvl1pPr>
          </a:lstStyle>
          <a:p>
            <a:r>
              <a:rPr lang="es-MX" dirty="0"/>
              <a:t>Gráfica 5.23. </a:t>
            </a:r>
            <a:r>
              <a:rPr lang="es-MX" b="0" dirty="0"/>
              <a:t>Quintana Roo. Distribución porcentual de mujeres en edad fértil </a:t>
            </a:r>
            <a:r>
              <a:rPr lang="es-MX" b="0" dirty="0" smtClean="0"/>
              <a:t>usuarias</a:t>
            </a:r>
            <a:br>
              <a:rPr lang="es-MX" b="0" dirty="0" smtClean="0"/>
            </a:br>
            <a:r>
              <a:rPr lang="es-MX" b="0" dirty="0" smtClean="0"/>
              <a:t>de </a:t>
            </a:r>
            <a:r>
              <a:rPr lang="es-MX" b="0" dirty="0"/>
              <a:t>métodos anticonceptivos por tipo de orientación recibida </a:t>
            </a:r>
            <a:br>
              <a:rPr lang="es-MX" b="0" dirty="0"/>
            </a:br>
            <a:r>
              <a:rPr lang="es-MX" b="0" dirty="0"/>
              <a:t>al momento de adoptar el método según grupos de edad, ¹ 2014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851920" y="5940775"/>
            <a:ext cx="1440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>
                <a:solidFill>
                  <a:prstClr val="black"/>
                </a:solidFill>
                <a:latin typeface="Soberana Sans" pitchFamily="50" charset="0"/>
              </a:rPr>
              <a:t>Grupos de edad</a:t>
            </a:r>
          </a:p>
        </p:txBody>
      </p:sp>
    </p:spTree>
    <p:extLst>
      <p:ext uri="{BB962C8B-B14F-4D97-AF65-F5344CB8AC3E}">
        <p14:creationId xmlns:p14="http://schemas.microsoft.com/office/powerpoint/2010/main" val="18005051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2279047981"/>
              </p:ext>
            </p:extLst>
          </p:nvPr>
        </p:nvGraphicFramePr>
        <p:xfrm>
          <a:off x="0" y="964096"/>
          <a:ext cx="9071992" cy="4913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238538" y="188640"/>
            <a:ext cx="8653941" cy="641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sz="1400" b="1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defRPr>
            </a:lvl1pPr>
          </a:lstStyle>
          <a:p>
            <a:r>
              <a:rPr lang="es-MX" dirty="0"/>
              <a:t>Gráfica 5.24. </a:t>
            </a:r>
            <a:r>
              <a:rPr lang="es-MX" b="0" dirty="0"/>
              <a:t>Porcentaje de mujeres en edad fértil que adoptaron el método anticonceptivo </a:t>
            </a:r>
            <a:r>
              <a:rPr lang="es-MX" b="0" dirty="0" smtClean="0"/>
              <a:t/>
            </a:r>
            <a:br>
              <a:rPr lang="es-MX" b="0" dirty="0" smtClean="0"/>
            </a:br>
            <a:r>
              <a:rPr lang="es-MX" b="0" dirty="0" smtClean="0"/>
              <a:t>después </a:t>
            </a:r>
            <a:r>
              <a:rPr lang="es-MX" b="0" dirty="0"/>
              <a:t>del parto por entidad federativa</a:t>
            </a:r>
            <a:r>
              <a:rPr lang="es-MX" b="0" dirty="0" smtClean="0"/>
              <a:t>,  </a:t>
            </a:r>
            <a:r>
              <a:rPr lang="es-MX" b="0" dirty="0"/>
              <a:t>2009 y 2014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768181" y="6355999"/>
            <a:ext cx="7600365" cy="2308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90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2009 y 2014.</a:t>
            </a:r>
          </a:p>
        </p:txBody>
      </p:sp>
      <p:sp>
        <p:nvSpPr>
          <p:cNvPr id="8" name="6 CuadroTexto"/>
          <p:cNvSpPr txBox="1"/>
          <p:nvPr/>
        </p:nvSpPr>
        <p:spPr>
          <a:xfrm>
            <a:off x="4097404" y="6136670"/>
            <a:ext cx="999979" cy="25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000" dirty="0" smtClean="0">
                <a:latin typeface="Soberana Sans" pitchFamily="50" charset="0"/>
              </a:rPr>
              <a:t>Entidad</a:t>
            </a:r>
            <a:endParaRPr lang="es-MX" sz="1000" dirty="0">
              <a:latin typeface="Soberana Sans" pitchFamily="50" charset="0"/>
            </a:endParaRPr>
          </a:p>
        </p:txBody>
      </p:sp>
      <p:cxnSp>
        <p:nvCxnSpPr>
          <p:cNvPr id="9" name="13 Conector recto de flecha"/>
          <p:cNvCxnSpPr/>
          <p:nvPr/>
        </p:nvCxnSpPr>
        <p:spPr>
          <a:xfrm flipV="1">
            <a:off x="4889849" y="5877296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13 Conector recto de flecha"/>
          <p:cNvCxnSpPr/>
          <p:nvPr/>
        </p:nvCxnSpPr>
        <p:spPr>
          <a:xfrm flipV="1">
            <a:off x="5666927" y="5877296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17937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2742782249"/>
              </p:ext>
            </p:extLst>
          </p:nvPr>
        </p:nvGraphicFramePr>
        <p:xfrm>
          <a:off x="566530" y="844826"/>
          <a:ext cx="7965910" cy="5464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901597" y="992899"/>
            <a:ext cx="1080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prstClr val="black"/>
                </a:solidFill>
                <a:latin typeface="Soberana Sans" pitchFamily="50" charset="0"/>
              </a:rPr>
              <a:t>Porcentaje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3131840" y="5949280"/>
            <a:ext cx="29523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>
                <a:solidFill>
                  <a:prstClr val="black"/>
                </a:solidFill>
                <a:latin typeface="Soberana Sans" pitchFamily="50" charset="0"/>
              </a:rPr>
              <a:t>Tipo de método anticonceptivo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751938" y="6353565"/>
            <a:ext cx="7600365" cy="2308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MX"/>
            </a:defPPr>
            <a:lvl1pPr>
              <a:defRPr sz="90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2009 y 2014.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88640"/>
            <a:ext cx="8392453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sz="1400" b="1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defRPr>
            </a:lvl1pPr>
          </a:lstStyle>
          <a:p>
            <a:r>
              <a:rPr lang="es-MX" dirty="0"/>
              <a:t>Gráfica 5.25. </a:t>
            </a:r>
            <a:r>
              <a:rPr lang="es-MX" b="0" dirty="0"/>
              <a:t>Quintana Roo. Distribución porcentual de </a:t>
            </a:r>
            <a:r>
              <a:rPr lang="es-MX" b="0" dirty="0" smtClean="0"/>
              <a:t>mujeres en </a:t>
            </a:r>
            <a:r>
              <a:rPr lang="es-MX" b="0" dirty="0"/>
              <a:t>edad fértil </a:t>
            </a:r>
            <a:r>
              <a:rPr lang="es-MX" b="0" dirty="0" smtClean="0"/>
              <a:t/>
            </a:r>
            <a:br>
              <a:rPr lang="es-MX" b="0" dirty="0" smtClean="0"/>
            </a:br>
            <a:r>
              <a:rPr lang="es-MX" b="0" dirty="0" smtClean="0"/>
              <a:t>por </a:t>
            </a:r>
            <a:r>
              <a:rPr lang="es-MX" b="0" dirty="0"/>
              <a:t>tipo de método anticonceptivo que </a:t>
            </a:r>
            <a:r>
              <a:rPr lang="es-MX" b="0" dirty="0" smtClean="0"/>
              <a:t>adquirieron en </a:t>
            </a:r>
            <a:r>
              <a:rPr lang="es-MX" b="0" dirty="0"/>
              <a:t>el postparto, 2009 y 2014</a:t>
            </a:r>
          </a:p>
        </p:txBody>
      </p:sp>
    </p:spTree>
    <p:extLst>
      <p:ext uri="{BB962C8B-B14F-4D97-AF65-F5344CB8AC3E}">
        <p14:creationId xmlns:p14="http://schemas.microsoft.com/office/powerpoint/2010/main" val="932807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395535" y="272707"/>
            <a:ext cx="4142357" cy="96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s-MX" sz="1400" b="1" dirty="0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rPr>
              <a:t>Gráfica 5.2. </a:t>
            </a:r>
            <a:r>
              <a:rPr lang="es-MX" sz="1400" dirty="0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rPr>
              <a:t>Quintana Roo. Porcentaje de mujeres en edad fértil por tipo </a:t>
            </a:r>
            <a:br>
              <a:rPr lang="es-MX" sz="1400" dirty="0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rPr>
            </a:br>
            <a:r>
              <a:rPr lang="es-MX" sz="1400" dirty="0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rPr>
              <a:t>de método anticonceptivo según conocimiento de existencia de cada método, 2014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357635" y="1700808"/>
            <a:ext cx="8640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prstClr val="black"/>
                </a:solidFill>
                <a:latin typeface="Soberana Sans" pitchFamily="50" charset="0"/>
              </a:rPr>
              <a:t>Porcentaje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760647" y="6345807"/>
            <a:ext cx="73448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>
              <a:defRPr sz="900" ker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2014.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4860032" y="1727888"/>
            <a:ext cx="8640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prstClr val="black"/>
                </a:solidFill>
                <a:latin typeface="Soberana Sans" pitchFamily="50" charset="0"/>
              </a:rPr>
              <a:t>Porcentaje</a:t>
            </a:r>
          </a:p>
        </p:txBody>
      </p:sp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1596254361"/>
              </p:ext>
            </p:extLst>
          </p:nvPr>
        </p:nvGraphicFramePr>
        <p:xfrm>
          <a:off x="0" y="1844824"/>
          <a:ext cx="4644008" cy="4334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12 Gráfico"/>
          <p:cNvGraphicFramePr/>
          <p:nvPr>
            <p:extLst>
              <p:ext uri="{D42A27DB-BD31-4B8C-83A1-F6EECF244321}">
                <p14:modId xmlns:p14="http://schemas.microsoft.com/office/powerpoint/2010/main" val="4054385373"/>
              </p:ext>
            </p:extLst>
          </p:nvPr>
        </p:nvGraphicFramePr>
        <p:xfrm>
          <a:off x="4564081" y="1844824"/>
          <a:ext cx="4549585" cy="4334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8 Rectángulo"/>
          <p:cNvSpPr/>
          <p:nvPr/>
        </p:nvSpPr>
        <p:spPr>
          <a:xfrm>
            <a:off x="4860033" y="260648"/>
            <a:ext cx="4155730" cy="11695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s-MX" sz="1400" b="1" dirty="0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rPr>
              <a:t>Gráfica 5.2.1. </a:t>
            </a:r>
            <a:r>
              <a:rPr lang="es-MX" sz="1400" dirty="0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rPr>
              <a:t>Quintana Roo. Distribución porcentual de mujeres </a:t>
            </a:r>
            <a:br>
              <a:rPr lang="es-MX" sz="1400" dirty="0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rPr>
            </a:br>
            <a:r>
              <a:rPr lang="es-MX" sz="1400" dirty="0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rPr>
              <a:t>en edad fértil por tipo de método anticonceptivo según conocimiento funcional de cada método, 2014</a:t>
            </a:r>
          </a:p>
        </p:txBody>
      </p:sp>
    </p:spTree>
    <p:extLst>
      <p:ext uri="{BB962C8B-B14F-4D97-AF65-F5344CB8AC3E}">
        <p14:creationId xmlns:p14="http://schemas.microsoft.com/office/powerpoint/2010/main" val="101887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3880092059"/>
              </p:ext>
            </p:extLst>
          </p:nvPr>
        </p:nvGraphicFramePr>
        <p:xfrm>
          <a:off x="308113" y="914400"/>
          <a:ext cx="8169965" cy="52453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1 Título"/>
          <p:cNvSpPr txBox="1">
            <a:spLocks/>
          </p:cNvSpPr>
          <p:nvPr/>
        </p:nvSpPr>
        <p:spPr>
          <a:xfrm>
            <a:off x="107504" y="116632"/>
            <a:ext cx="8964488" cy="7546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sz="1400" b="1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defRPr>
            </a:lvl1pPr>
          </a:lstStyle>
          <a:p>
            <a:r>
              <a:rPr lang="es-MX" dirty="0"/>
              <a:t>Gráfica 5.3. </a:t>
            </a:r>
            <a:r>
              <a:rPr lang="es-MX" b="0" dirty="0"/>
              <a:t>Quintana Roo. Distribución porcentual de las mujeres en edad fértil usuarias </a:t>
            </a:r>
            <a:r>
              <a:rPr lang="es-MX" b="0" dirty="0" smtClean="0"/>
              <a:t/>
            </a:r>
            <a:br>
              <a:rPr lang="es-MX" b="0" dirty="0" smtClean="0"/>
            </a:br>
            <a:r>
              <a:rPr lang="es-MX" b="0" dirty="0" smtClean="0"/>
              <a:t>de </a:t>
            </a:r>
            <a:r>
              <a:rPr lang="es-MX" b="0" dirty="0"/>
              <a:t>métodos anticonceptivos por tipo de método según condición de conocimiento funcional, 2014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780323" y="6363504"/>
            <a:ext cx="70306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>
              <a:defRPr sz="900" ker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2014.</a:t>
            </a:r>
          </a:p>
        </p:txBody>
      </p:sp>
      <p:sp>
        <p:nvSpPr>
          <p:cNvPr id="8" name="1 CuadroTexto"/>
          <p:cNvSpPr txBox="1"/>
          <p:nvPr/>
        </p:nvSpPr>
        <p:spPr>
          <a:xfrm>
            <a:off x="3572516" y="5928735"/>
            <a:ext cx="2178479" cy="27977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000" dirty="0">
                <a:latin typeface="Soberana Sans" pitchFamily="50" charset="0"/>
              </a:rPr>
              <a:t>Método anticonceptivo</a:t>
            </a:r>
          </a:p>
        </p:txBody>
      </p:sp>
    </p:spTree>
    <p:extLst>
      <p:ext uri="{BB962C8B-B14F-4D97-AF65-F5344CB8AC3E}">
        <p14:creationId xmlns:p14="http://schemas.microsoft.com/office/powerpoint/2010/main" val="92390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116632"/>
            <a:ext cx="8363272" cy="77809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MX" sz="1400" b="1" dirty="0">
                <a:solidFill>
                  <a:prstClr val="black"/>
                </a:solidFill>
                <a:latin typeface="Soberana Sans" pitchFamily="50" charset="0"/>
              </a:rPr>
              <a:t>Gráfica 5.4. </a:t>
            </a:r>
            <a:r>
              <a:rPr lang="es-MX" sz="1400" dirty="0">
                <a:solidFill>
                  <a:prstClr val="black"/>
                </a:solidFill>
                <a:latin typeface="Soberana Sans" pitchFamily="50" charset="0"/>
              </a:rPr>
              <a:t>Quintana Roo. Prevalencia anticonceptiva </a:t>
            </a:r>
            <a:br>
              <a:rPr lang="es-MX" sz="1400" dirty="0">
                <a:solidFill>
                  <a:prstClr val="black"/>
                </a:solidFill>
                <a:latin typeface="Soberana Sans" pitchFamily="50" charset="0"/>
              </a:rPr>
            </a:br>
            <a:r>
              <a:rPr lang="es-MX" sz="1400" dirty="0">
                <a:solidFill>
                  <a:prstClr val="black"/>
                </a:solidFill>
                <a:latin typeface="Soberana Sans" pitchFamily="50" charset="0"/>
              </a:rPr>
              <a:t>por tipo de método de mujeres en edad fértil, 2014</a:t>
            </a:r>
          </a:p>
        </p:txBody>
      </p:sp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3594527190"/>
              </p:ext>
            </p:extLst>
          </p:nvPr>
        </p:nvGraphicFramePr>
        <p:xfrm>
          <a:off x="611560" y="1124744"/>
          <a:ext cx="8136904" cy="492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55576" y="6350751"/>
            <a:ext cx="79937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>
              <a:defRPr sz="900" ker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2014.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859835" y="1020484"/>
            <a:ext cx="1080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prstClr val="black"/>
                </a:solidFill>
                <a:latin typeface="Soberana Sans" pitchFamily="50" charset="0"/>
              </a:rPr>
              <a:t>Porcentaje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755576" y="6612361"/>
            <a:ext cx="79937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>
              <a:defRPr sz="900" ker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* Otros incluye a pastillas, parche anticonceptivo y otros.</a:t>
            </a:r>
          </a:p>
        </p:txBody>
      </p:sp>
      <p:sp>
        <p:nvSpPr>
          <p:cNvPr id="8" name="1 CuadroTexto"/>
          <p:cNvSpPr txBox="1"/>
          <p:nvPr/>
        </p:nvSpPr>
        <p:spPr>
          <a:xfrm>
            <a:off x="3421998" y="5856922"/>
            <a:ext cx="2376264" cy="27977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000" dirty="0">
                <a:latin typeface="Soberana Sans" pitchFamily="50" charset="0"/>
              </a:rPr>
              <a:t>Método anticonceptivo</a:t>
            </a:r>
          </a:p>
        </p:txBody>
      </p:sp>
    </p:spTree>
    <p:extLst>
      <p:ext uri="{BB962C8B-B14F-4D97-AF65-F5344CB8AC3E}">
        <p14:creationId xmlns:p14="http://schemas.microsoft.com/office/powerpoint/2010/main" val="173579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5192" y="188640"/>
            <a:ext cx="8363272" cy="648072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MX" sz="1400" b="1" dirty="0">
                <a:solidFill>
                  <a:prstClr val="black"/>
                </a:solidFill>
                <a:latin typeface="Soberana Sans" pitchFamily="50" charset="0"/>
              </a:rPr>
              <a:t>Gráfica 5.5. </a:t>
            </a:r>
            <a:r>
              <a:rPr lang="es-MX" sz="1400" dirty="0">
                <a:solidFill>
                  <a:prstClr val="black"/>
                </a:solidFill>
                <a:latin typeface="Soberana Sans" pitchFamily="50" charset="0"/>
              </a:rPr>
              <a:t>Quintana Roo. Prevalencia anticonceptiva efectiva </a:t>
            </a:r>
            <a:br>
              <a:rPr lang="es-MX" sz="1400" dirty="0">
                <a:solidFill>
                  <a:prstClr val="black"/>
                </a:solidFill>
                <a:latin typeface="Soberana Sans" pitchFamily="50" charset="0"/>
              </a:rPr>
            </a:br>
            <a:r>
              <a:rPr lang="es-MX" sz="1400" dirty="0">
                <a:solidFill>
                  <a:prstClr val="black"/>
                </a:solidFill>
                <a:latin typeface="Soberana Sans" pitchFamily="50" charset="0"/>
              </a:rPr>
              <a:t>por tipo de método de mujeres en edad fértil, 2014</a:t>
            </a:r>
          </a:p>
        </p:txBody>
      </p:sp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2317422154"/>
              </p:ext>
            </p:extLst>
          </p:nvPr>
        </p:nvGraphicFramePr>
        <p:xfrm>
          <a:off x="611560" y="1124744"/>
          <a:ext cx="8136904" cy="4920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770481" y="6352260"/>
            <a:ext cx="79937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>
              <a:defRPr sz="900" ker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2014.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859836" y="1012600"/>
            <a:ext cx="8640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prstClr val="black"/>
                </a:solidFill>
                <a:latin typeface="Soberana Sans" pitchFamily="50" charset="0"/>
              </a:rPr>
              <a:t>Porcentaje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770481" y="6591522"/>
            <a:ext cx="799375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>
              <a:defRPr sz="900" ker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* Otros incluye a pastillas, parche anticonceptivo y otros.</a:t>
            </a:r>
          </a:p>
        </p:txBody>
      </p:sp>
      <p:sp>
        <p:nvSpPr>
          <p:cNvPr id="8" name="1 CuadroTexto"/>
          <p:cNvSpPr txBox="1"/>
          <p:nvPr/>
        </p:nvSpPr>
        <p:spPr>
          <a:xfrm>
            <a:off x="3563888" y="5957533"/>
            <a:ext cx="2232248" cy="27977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000" dirty="0">
                <a:latin typeface="Soberana Sans" pitchFamily="50" charset="0"/>
              </a:rPr>
              <a:t>Método anticonceptivo</a:t>
            </a:r>
          </a:p>
        </p:txBody>
      </p:sp>
    </p:spTree>
    <p:extLst>
      <p:ext uri="{BB962C8B-B14F-4D97-AF65-F5344CB8AC3E}">
        <p14:creationId xmlns:p14="http://schemas.microsoft.com/office/powerpoint/2010/main" val="24500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2757557201"/>
              </p:ext>
            </p:extLst>
          </p:nvPr>
        </p:nvGraphicFramePr>
        <p:xfrm>
          <a:off x="914400" y="1123122"/>
          <a:ext cx="7402173" cy="49701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07504" y="116632"/>
            <a:ext cx="8856984" cy="5232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sz="1400" b="1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defRPr>
            </a:lvl1pPr>
          </a:lstStyle>
          <a:p>
            <a:r>
              <a:rPr lang="es-MX" dirty="0"/>
              <a:t>Gráfica 5.6. </a:t>
            </a:r>
            <a:r>
              <a:rPr lang="es-MX" b="0" dirty="0"/>
              <a:t>Quintana Roo. Edad mediana a distintas transiciones </a:t>
            </a:r>
            <a:br>
              <a:rPr lang="es-MX" b="0" dirty="0"/>
            </a:br>
            <a:r>
              <a:rPr lang="es-MX" b="0" dirty="0"/>
              <a:t>de la vida sexual y reproductiva para dos generaciones de mujeres, 2014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577481" y="1022539"/>
            <a:ext cx="8292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MX" sz="1000" kern="0" dirty="0">
                <a:solidFill>
                  <a:prstClr val="black"/>
                </a:solidFill>
                <a:latin typeface="Soberana Sans" pitchFamily="50" charset="0"/>
              </a:rPr>
              <a:t>Edad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761666" y="6334066"/>
            <a:ext cx="70306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>
              <a:defRPr sz="900" ker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2014.</a:t>
            </a:r>
          </a:p>
        </p:txBody>
      </p:sp>
    </p:spTree>
    <p:extLst>
      <p:ext uri="{BB962C8B-B14F-4D97-AF65-F5344CB8AC3E}">
        <p14:creationId xmlns:p14="http://schemas.microsoft.com/office/powerpoint/2010/main" val="79990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 txBox="1">
            <a:spLocks/>
          </p:cNvSpPr>
          <p:nvPr/>
        </p:nvSpPr>
        <p:spPr>
          <a:xfrm>
            <a:off x="395536" y="188640"/>
            <a:ext cx="8424936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MX"/>
            </a:defPPr>
            <a:lvl1pPr algn="ctr">
              <a:spcBef>
                <a:spcPct val="0"/>
              </a:spcBef>
              <a:buNone/>
              <a:defRPr sz="1400" b="1">
                <a:solidFill>
                  <a:prstClr val="black"/>
                </a:solidFill>
                <a:latin typeface="Soberana Sans" pitchFamily="50" charset="0"/>
                <a:ea typeface="+mj-ea"/>
                <a:cs typeface="+mj-cs"/>
              </a:defRPr>
            </a:lvl1pPr>
          </a:lstStyle>
          <a:p>
            <a:r>
              <a:rPr lang="es-MX" dirty="0"/>
              <a:t>Gráfica 5.7. </a:t>
            </a:r>
            <a:r>
              <a:rPr lang="es-MX" b="0" dirty="0"/>
              <a:t>Edad mediana al primer uso de métodos anticonceptivos </a:t>
            </a:r>
            <a:r>
              <a:rPr lang="es-MX" b="0" dirty="0" smtClean="0"/>
              <a:t/>
            </a:r>
            <a:br>
              <a:rPr lang="es-MX" b="0" dirty="0" smtClean="0"/>
            </a:br>
            <a:r>
              <a:rPr lang="es-MX" b="0" dirty="0" smtClean="0"/>
              <a:t>para </a:t>
            </a:r>
            <a:r>
              <a:rPr lang="es-MX" b="0" dirty="0"/>
              <a:t>dos generaciones de mujeres por entidad federativa, 2014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775251" y="6353944"/>
            <a:ext cx="703061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>
              <a:defRPr sz="900" ker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2014.</a:t>
            </a:r>
          </a:p>
        </p:txBody>
      </p:sp>
      <p:graphicFrame>
        <p:nvGraphicFramePr>
          <p:cNvPr id="3" name="2 Gráfico"/>
          <p:cNvGraphicFramePr/>
          <p:nvPr>
            <p:extLst>
              <p:ext uri="{D42A27DB-BD31-4B8C-83A1-F6EECF244321}">
                <p14:modId xmlns:p14="http://schemas.microsoft.com/office/powerpoint/2010/main" val="2338095909"/>
              </p:ext>
            </p:extLst>
          </p:nvPr>
        </p:nvGraphicFramePr>
        <p:xfrm>
          <a:off x="-29817" y="990667"/>
          <a:ext cx="909430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223933" y="1007150"/>
            <a:ext cx="8640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prstClr val="black"/>
                </a:solidFill>
                <a:latin typeface="Soberana Sans" pitchFamily="50" charset="0"/>
              </a:rPr>
              <a:t>Edad</a:t>
            </a:r>
          </a:p>
        </p:txBody>
      </p:sp>
      <p:sp>
        <p:nvSpPr>
          <p:cNvPr id="9" name="6 CuadroTexto"/>
          <p:cNvSpPr txBox="1"/>
          <p:nvPr/>
        </p:nvSpPr>
        <p:spPr>
          <a:xfrm>
            <a:off x="4097404" y="6136670"/>
            <a:ext cx="999979" cy="25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000" dirty="0" smtClean="0">
                <a:latin typeface="Soberana Sans" pitchFamily="50" charset="0"/>
              </a:rPr>
              <a:t>Entidad</a:t>
            </a:r>
            <a:endParaRPr lang="es-MX" sz="1000" dirty="0">
              <a:latin typeface="Soberana Sans" pitchFamily="50" charset="0"/>
            </a:endParaRPr>
          </a:p>
        </p:txBody>
      </p:sp>
      <p:cxnSp>
        <p:nvCxnSpPr>
          <p:cNvPr id="13" name="13 Conector recto de flecha"/>
          <p:cNvCxnSpPr/>
          <p:nvPr/>
        </p:nvCxnSpPr>
        <p:spPr>
          <a:xfrm flipV="1">
            <a:off x="4087376" y="5863350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/>
          <p:nvPr/>
        </p:nvCxnSpPr>
        <p:spPr>
          <a:xfrm flipV="1">
            <a:off x="5148064" y="5867333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823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3042005217"/>
              </p:ext>
            </p:extLst>
          </p:nvPr>
        </p:nvGraphicFramePr>
        <p:xfrm>
          <a:off x="0" y="974035"/>
          <a:ext cx="9144000" cy="4913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9 CuadroTexto"/>
          <p:cNvSpPr txBox="1"/>
          <p:nvPr/>
        </p:nvSpPr>
        <p:spPr>
          <a:xfrm>
            <a:off x="338335" y="1007150"/>
            <a:ext cx="10801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solidFill>
                  <a:prstClr val="black"/>
                </a:solidFill>
                <a:latin typeface="Soberana Sans" pitchFamily="50" charset="0"/>
              </a:rPr>
              <a:t>Porcentaje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777028" y="6355999"/>
            <a:ext cx="823735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MX"/>
            </a:defPPr>
            <a:lvl1pPr>
              <a:defRPr sz="900" kern="0">
                <a:solidFill>
                  <a:schemeClr val="tx1">
                    <a:lumMod val="50000"/>
                    <a:lumOff val="50000"/>
                  </a:schemeClr>
                </a:solidFill>
                <a:latin typeface="Soberana Sans" pitchFamily="50" charset="0"/>
              </a:defRPr>
            </a:lvl1pPr>
          </a:lstStyle>
          <a:p>
            <a:r>
              <a:rPr lang="es-MX" dirty="0"/>
              <a:t>Fuente: Estimaciones del CONAPO con base en la Encuesta Nacional de la Dinámica Demográfica, 2009 y 2014.</a:t>
            </a:r>
          </a:p>
        </p:txBody>
      </p:sp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84976" cy="5760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MX" sz="1400" b="1" dirty="0">
                <a:solidFill>
                  <a:prstClr val="black"/>
                </a:solidFill>
                <a:latin typeface="Soberana Sans" pitchFamily="50" charset="0"/>
              </a:rPr>
              <a:t>Gráfica 5.8. </a:t>
            </a:r>
            <a:r>
              <a:rPr lang="es-MX" sz="1400" dirty="0">
                <a:solidFill>
                  <a:prstClr val="black"/>
                </a:solidFill>
                <a:latin typeface="Soberana Sans" pitchFamily="50" charset="0"/>
              </a:rPr>
              <a:t>Porcentaje de mujeres en edad fértil sexualmente activas usuarias </a:t>
            </a:r>
            <a:r>
              <a:rPr lang="es-MX" sz="1400" dirty="0" smtClean="0">
                <a:solidFill>
                  <a:prstClr val="black"/>
                </a:solidFill>
                <a:latin typeface="Soberana Sans" pitchFamily="50" charset="0"/>
              </a:rPr>
              <a:t/>
            </a:r>
            <a:br>
              <a:rPr lang="es-MX" sz="1400" dirty="0" smtClean="0">
                <a:solidFill>
                  <a:prstClr val="black"/>
                </a:solidFill>
                <a:latin typeface="Soberana Sans" pitchFamily="50" charset="0"/>
              </a:rPr>
            </a:br>
            <a:r>
              <a:rPr lang="es-MX" sz="1400" dirty="0" smtClean="0">
                <a:solidFill>
                  <a:prstClr val="black"/>
                </a:solidFill>
                <a:latin typeface="Soberana Sans" pitchFamily="50" charset="0"/>
              </a:rPr>
              <a:t>de </a:t>
            </a:r>
            <a:r>
              <a:rPr lang="es-MX" sz="1400" dirty="0">
                <a:solidFill>
                  <a:prstClr val="black"/>
                </a:solidFill>
                <a:latin typeface="Soberana Sans" pitchFamily="50" charset="0"/>
              </a:rPr>
              <a:t>métodos anticonceptivos por entidad federativa, </a:t>
            </a:r>
            <a:r>
              <a:rPr lang="es-MX" sz="1400" dirty="0" smtClean="0">
                <a:solidFill>
                  <a:prstClr val="black"/>
                </a:solidFill>
                <a:latin typeface="Soberana Sans" pitchFamily="50" charset="0"/>
              </a:rPr>
              <a:t>2009 </a:t>
            </a:r>
            <a:r>
              <a:rPr lang="es-MX" sz="1400" dirty="0">
                <a:solidFill>
                  <a:prstClr val="black"/>
                </a:solidFill>
                <a:latin typeface="Soberana Sans" pitchFamily="50" charset="0"/>
              </a:rPr>
              <a:t>y 2014</a:t>
            </a:r>
          </a:p>
        </p:txBody>
      </p:sp>
      <p:sp>
        <p:nvSpPr>
          <p:cNvPr id="14" name="6 CuadroTexto"/>
          <p:cNvSpPr txBox="1"/>
          <p:nvPr/>
        </p:nvSpPr>
        <p:spPr>
          <a:xfrm>
            <a:off x="4097404" y="6136670"/>
            <a:ext cx="999979" cy="25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000" dirty="0" smtClean="0">
                <a:latin typeface="Soberana Sans" pitchFamily="50" charset="0"/>
              </a:rPr>
              <a:t>Entidad</a:t>
            </a:r>
            <a:endParaRPr lang="es-MX" sz="1000" dirty="0">
              <a:latin typeface="Soberana Sans" pitchFamily="50" charset="0"/>
            </a:endParaRPr>
          </a:p>
        </p:txBody>
      </p:sp>
      <p:cxnSp>
        <p:nvCxnSpPr>
          <p:cNvPr id="15" name="13 Conector recto de flecha"/>
          <p:cNvCxnSpPr/>
          <p:nvPr/>
        </p:nvCxnSpPr>
        <p:spPr>
          <a:xfrm flipV="1">
            <a:off x="4159384" y="5863350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13 Conector recto de flecha"/>
          <p:cNvCxnSpPr/>
          <p:nvPr/>
        </p:nvCxnSpPr>
        <p:spPr>
          <a:xfrm flipV="1">
            <a:off x="4932040" y="5877272"/>
            <a:ext cx="0" cy="2160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258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SSyR">
      <a:dk1>
        <a:sysClr val="windowText" lastClr="000000"/>
      </a:dk1>
      <a:lt1>
        <a:srgbClr val="FFFFFF"/>
      </a:lt1>
      <a:dk2>
        <a:srgbClr val="FFFFFF"/>
      </a:dk2>
      <a:lt2>
        <a:srgbClr val="FFFFFF"/>
      </a:lt2>
      <a:accent1>
        <a:srgbClr val="762EA4"/>
      </a:accent1>
      <a:accent2>
        <a:srgbClr val="009A48"/>
      </a:accent2>
      <a:accent3>
        <a:srgbClr val="D7023A"/>
      </a:accent3>
      <a:accent4>
        <a:srgbClr val="0085CF"/>
      </a:accent4>
      <a:accent5>
        <a:srgbClr val="E61998"/>
      </a:accent5>
      <a:accent6>
        <a:srgbClr val="006578"/>
      </a:accent6>
      <a:hlink>
        <a:srgbClr val="0000FF"/>
      </a:hlink>
      <a:folHlink>
        <a:srgbClr val="800080"/>
      </a:folHlink>
    </a:clrScheme>
    <a:fontScheme name="Soberana Sans">
      <a:majorFont>
        <a:latin typeface="Soberana Sans"/>
        <a:ea typeface=""/>
        <a:cs typeface=""/>
      </a:majorFont>
      <a:minorFont>
        <a:latin typeface="Soberan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ficas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6246</TotalTime>
  <Words>1131</Words>
  <Application>Microsoft Office PowerPoint</Application>
  <PresentationFormat>Presentación en pantalla (4:3)</PresentationFormat>
  <Paragraphs>135</Paragraphs>
  <Slides>26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7" baseType="lpstr">
      <vt:lpstr>Tema de Office</vt:lpstr>
      <vt:lpstr>Anticoncepción</vt:lpstr>
      <vt:lpstr>Presentación de PowerPoint</vt:lpstr>
      <vt:lpstr>Presentación de PowerPoint</vt:lpstr>
      <vt:lpstr>Presentación de PowerPoint</vt:lpstr>
      <vt:lpstr>Gráfica 5.4. Quintana Roo. Prevalencia anticonceptiva  por tipo de método de mujeres en edad fértil, 2014</vt:lpstr>
      <vt:lpstr>Gráfica 5.5. Quintana Roo. Prevalencia anticonceptiva efectiva  por tipo de método de mujeres en edad fértil, 2014</vt:lpstr>
      <vt:lpstr>Presentación de PowerPoint</vt:lpstr>
      <vt:lpstr>Presentación de PowerPoint</vt:lpstr>
      <vt:lpstr>Gráfica 5.8. Porcentaje de mujeres en edad fértil sexualmente activas usuarias  de métodos anticonceptivos por entidad federativa, 2009 y 2014</vt:lpstr>
      <vt:lpstr>Presentación de PowerPoint</vt:lpstr>
      <vt:lpstr>Presentación de PowerPoint</vt:lpstr>
      <vt:lpstr>Presentación de PowerPoint</vt:lpstr>
      <vt:lpstr>Gráfica 5.12. Quintana Roo. Porcentaje de mujeres en edad fértil sexualmente activas  con demanda total, usuarias de métodos anticonceptivos y con necesidad insatisfecha, 2014</vt:lpstr>
      <vt:lpstr>Presentación de PowerPoint</vt:lpstr>
      <vt:lpstr>Gráfica 5.14. Porcentaje de mujeres en edad fértil unidas usuarias  de métodos anticonceptivos por entidad federativa, 2009 y 2014</vt:lpstr>
      <vt:lpstr>Presentación de PowerPoint</vt:lpstr>
      <vt:lpstr>Presentación de PowerPoint</vt:lpstr>
      <vt:lpstr>Presentación de PowerPoint</vt:lpstr>
      <vt:lpstr>Gráfica 5.18. Quintana Roo. Porcentaje de mujeres en edad fértil unidas con demanda total, usuarias de métodos anticonceptivos y con necesidad insatisfecha, 2014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Campeche</dc:title>
  <dc:creator>Hernández López María Felipa;Ramirez Fragoso Mitzi;Virginia Muñoz Pérez</dc:creator>
  <cp:lastModifiedBy>Ramirez Fragoso Mitzi</cp:lastModifiedBy>
  <cp:revision>176</cp:revision>
  <dcterms:created xsi:type="dcterms:W3CDTF">2016-05-27T22:52:17Z</dcterms:created>
  <dcterms:modified xsi:type="dcterms:W3CDTF">2017-04-28T17:52:13Z</dcterms:modified>
</cp:coreProperties>
</file>