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6" r:id="rId2"/>
    <p:sldId id="263" r:id="rId3"/>
    <p:sldId id="264" r:id="rId4"/>
    <p:sldId id="259" r:id="rId5"/>
    <p:sldId id="260" r:id="rId6"/>
    <p:sldId id="265" r:id="rId7"/>
    <p:sldId id="262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70" autoAdjust="0"/>
  </p:normalViewPr>
  <p:slideViewPr>
    <p:cSldViewPr showGuides="1">
      <p:cViewPr>
        <p:scale>
          <a:sx n="114" d="100"/>
          <a:sy n="114" d="100"/>
        </p:scale>
        <p:origin x="-1470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AE9D-41CC-AA2D-CB0C33FD2A4B}"/>
              </c:ext>
            </c:extLst>
          </c:dPt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AE9D-41CC-AA2D-CB0C33FD2A4B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AE9D-41CC-AA2D-CB0C33FD2A4B}"/>
              </c:ext>
            </c:extLst>
          </c:dPt>
          <c:dPt>
            <c:idx val="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AE9D-41CC-AA2D-CB0C33FD2A4B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E9D-41CC-AA2D-CB0C33FD2A4B}"/>
              </c:ext>
            </c:extLst>
          </c:dPt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AE9D-41CC-AA2D-CB0C33FD2A4B}"/>
              </c:ext>
            </c:extLst>
          </c:dPt>
          <c:dPt>
            <c:idx val="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7-AE9D-41CC-AA2D-CB0C33FD2A4B}"/>
              </c:ext>
            </c:extLst>
          </c:dPt>
          <c:dPt>
            <c:idx val="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8-AE9D-41CC-AA2D-CB0C33FD2A4B}"/>
              </c:ext>
            </c:extLst>
          </c:dPt>
          <c:dPt>
            <c:idx val="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AE9D-41CC-AA2D-CB0C33FD2A4B}"/>
              </c:ext>
            </c:extLst>
          </c:dPt>
          <c:dPt>
            <c:idx val="1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A-AE9D-41CC-AA2D-CB0C33FD2A4B}"/>
              </c:ext>
            </c:extLst>
          </c:dPt>
          <c:dPt>
            <c:idx val="1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B-AE9D-41CC-AA2D-CB0C33FD2A4B}"/>
              </c:ext>
            </c:extLst>
          </c:dPt>
          <c:dPt>
            <c:idx val="1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C-AE9D-41CC-AA2D-CB0C33FD2A4B}"/>
              </c:ext>
            </c:extLst>
          </c:dPt>
          <c:dPt>
            <c:idx val="1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D-AE9D-41CC-AA2D-CB0C33FD2A4B}"/>
              </c:ext>
            </c:extLst>
          </c:dPt>
          <c:dPt>
            <c:idx val="1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E-AE9D-41CC-AA2D-CB0C33FD2A4B}"/>
              </c:ext>
            </c:extLst>
          </c:dPt>
          <c:dPt>
            <c:idx val="1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F-AE9D-41CC-AA2D-CB0C33FD2A4B}"/>
              </c:ext>
            </c:extLst>
          </c:dPt>
          <c:dPt>
            <c:idx val="2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0-AE9D-41CC-AA2D-CB0C33FD2A4B}"/>
              </c:ext>
            </c:extLst>
          </c:dPt>
          <c:dPt>
            <c:idx val="2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1-AE9D-41CC-AA2D-CB0C33FD2A4B}"/>
              </c:ext>
            </c:extLst>
          </c:dPt>
          <c:dPt>
            <c:idx val="2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2-AE9D-41CC-AA2D-CB0C33FD2A4B}"/>
              </c:ext>
            </c:extLst>
          </c:dPt>
          <c:dPt>
            <c:idx val="2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3-AE9D-41CC-AA2D-CB0C33FD2A4B}"/>
              </c:ext>
            </c:extLst>
          </c:dPt>
          <c:dPt>
            <c:idx val="2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4-AE9D-41CC-AA2D-CB0C33FD2A4B}"/>
              </c:ext>
            </c:extLst>
          </c:dPt>
          <c:dPt>
            <c:idx val="2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5-AE9D-41CC-AA2D-CB0C33FD2A4B}"/>
              </c:ext>
            </c:extLst>
          </c:dPt>
          <c:dPt>
            <c:idx val="3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6-AE9D-41CC-AA2D-CB0C33FD2A4B}"/>
              </c:ext>
            </c:extLst>
          </c:dPt>
          <c:dPt>
            <c:idx val="3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7-AE9D-41CC-AA2D-CB0C33FD2A4B}"/>
              </c:ext>
            </c:extLst>
          </c:dPt>
          <c:dPt>
            <c:idx val="3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8-AE9D-41CC-AA2D-CB0C33FD2A4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Hoja1!$A$2:$A$34</c:f>
              <c:strCache>
                <c:ptCount val="33"/>
                <c:pt idx="0">
                  <c:v>CS</c:v>
                </c:pt>
                <c:pt idx="1">
                  <c:v>DG</c:v>
                </c:pt>
                <c:pt idx="2">
                  <c:v>PU</c:v>
                </c:pt>
                <c:pt idx="3">
                  <c:v>GR</c:v>
                </c:pt>
                <c:pt idx="4">
                  <c:v>QR</c:v>
                </c:pt>
                <c:pt idx="5">
                  <c:v>MX</c:v>
                </c:pt>
                <c:pt idx="6">
                  <c:v>CP</c:v>
                </c:pt>
                <c:pt idx="7">
                  <c:v>NY</c:v>
                </c:pt>
                <c:pt idx="8">
                  <c:v>OX</c:v>
                </c:pt>
                <c:pt idx="9">
                  <c:v>SL</c:v>
                </c:pt>
                <c:pt idx="10">
                  <c:v>YU</c:v>
                </c:pt>
                <c:pt idx="11">
                  <c:v>CL</c:v>
                </c:pt>
                <c:pt idx="12">
                  <c:v>MO</c:v>
                </c:pt>
                <c:pt idx="13">
                  <c:v>BS</c:v>
                </c:pt>
                <c:pt idx="14">
                  <c:v>RM</c:v>
                </c:pt>
                <c:pt idx="15">
                  <c:v>TB</c:v>
                </c:pt>
                <c:pt idx="16">
                  <c:v>VZ</c:v>
                </c:pt>
                <c:pt idx="17">
                  <c:v>SO</c:v>
                </c:pt>
                <c:pt idx="18">
                  <c:v>GT</c:v>
                </c:pt>
                <c:pt idx="19">
                  <c:v>CO</c:v>
                </c:pt>
                <c:pt idx="20">
                  <c:v>TX</c:v>
                </c:pt>
                <c:pt idx="21">
                  <c:v>ZT</c:v>
                </c:pt>
                <c:pt idx="22">
                  <c:v>MI</c:v>
                </c:pt>
                <c:pt idx="23">
                  <c:v>AG</c:v>
                </c:pt>
                <c:pt idx="24">
                  <c:v>CH</c:v>
                </c:pt>
                <c:pt idx="25">
                  <c:v>BC</c:v>
                </c:pt>
                <c:pt idx="26">
                  <c:v>TM</c:v>
                </c:pt>
                <c:pt idx="27">
                  <c:v>SI</c:v>
                </c:pt>
                <c:pt idx="28">
                  <c:v>HG</c:v>
                </c:pt>
                <c:pt idx="29">
                  <c:v>JL</c:v>
                </c:pt>
                <c:pt idx="30">
                  <c:v>QT</c:v>
                </c:pt>
                <c:pt idx="31">
                  <c:v>NL</c:v>
                </c:pt>
                <c:pt idx="32">
                  <c:v>CM</c:v>
                </c:pt>
              </c:strCache>
            </c:strRef>
          </c:cat>
          <c:val>
            <c:numRef>
              <c:f>Hoja1!$B$2:$B$34</c:f>
              <c:numCache>
                <c:formatCode>0.0</c:formatCode>
                <c:ptCount val="33"/>
                <c:pt idx="0">
                  <c:v>81.754957657941432</c:v>
                </c:pt>
                <c:pt idx="1">
                  <c:v>82.087098289535476</c:v>
                </c:pt>
                <c:pt idx="2">
                  <c:v>82.630599013874075</c:v>
                </c:pt>
                <c:pt idx="3">
                  <c:v>83.447363369621854</c:v>
                </c:pt>
                <c:pt idx="4">
                  <c:v>83.766473209991346</c:v>
                </c:pt>
                <c:pt idx="5">
                  <c:v>84.099101210639418</c:v>
                </c:pt>
                <c:pt idx="6">
                  <c:v>84.459209515408475</c:v>
                </c:pt>
                <c:pt idx="7">
                  <c:v>84.509602697551671</c:v>
                </c:pt>
                <c:pt idx="8">
                  <c:v>84.62110872706279</c:v>
                </c:pt>
                <c:pt idx="9">
                  <c:v>85.981359449521264</c:v>
                </c:pt>
                <c:pt idx="10">
                  <c:v>86.468604047742602</c:v>
                </c:pt>
                <c:pt idx="11">
                  <c:v>86.508363876391797</c:v>
                </c:pt>
                <c:pt idx="12">
                  <c:v>86.845409145439817</c:v>
                </c:pt>
                <c:pt idx="13">
                  <c:v>86.857908665264304</c:v>
                </c:pt>
                <c:pt idx="14">
                  <c:v>86.894601942333622</c:v>
                </c:pt>
                <c:pt idx="15">
                  <c:v>86.926372155287794</c:v>
                </c:pt>
                <c:pt idx="16">
                  <c:v>87.009269901771404</c:v>
                </c:pt>
                <c:pt idx="17">
                  <c:v>87.165285364952211</c:v>
                </c:pt>
                <c:pt idx="18">
                  <c:v>87.202455611542476</c:v>
                </c:pt>
                <c:pt idx="19">
                  <c:v>87.38491365321218</c:v>
                </c:pt>
                <c:pt idx="20">
                  <c:v>87.559736310232125</c:v>
                </c:pt>
                <c:pt idx="21">
                  <c:v>87.825625054574019</c:v>
                </c:pt>
                <c:pt idx="22">
                  <c:v>87.961619841200601</c:v>
                </c:pt>
                <c:pt idx="23">
                  <c:v>88.546538095435153</c:v>
                </c:pt>
                <c:pt idx="24">
                  <c:v>89.265179204626023</c:v>
                </c:pt>
                <c:pt idx="25">
                  <c:v>89.288088028949119</c:v>
                </c:pt>
                <c:pt idx="26">
                  <c:v>89.645894111883692</c:v>
                </c:pt>
                <c:pt idx="27">
                  <c:v>89.983465071157553</c:v>
                </c:pt>
                <c:pt idx="28">
                  <c:v>90.024124314343865</c:v>
                </c:pt>
                <c:pt idx="29">
                  <c:v>90.209260952043962</c:v>
                </c:pt>
                <c:pt idx="30">
                  <c:v>90.4114943543252</c:v>
                </c:pt>
                <c:pt idx="31">
                  <c:v>91.573338946745565</c:v>
                </c:pt>
                <c:pt idx="32">
                  <c:v>92.584426160206121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9-AE9D-41CC-AA2D-CB0C33FD2A4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"/>
        <c:axId val="84455424"/>
        <c:axId val="108484224"/>
      </c:barChart>
      <c:catAx>
        <c:axId val="8445542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08484224"/>
        <c:crosses val="autoZero"/>
        <c:auto val="1"/>
        <c:lblAlgn val="ctr"/>
        <c:lblOffset val="100"/>
        <c:noMultiLvlLbl val="0"/>
      </c:catAx>
      <c:valAx>
        <c:axId val="108484224"/>
        <c:scaling>
          <c:orientation val="minMax"/>
          <c:max val="100"/>
        </c:scaling>
        <c:delete val="0"/>
        <c:axPos val="l"/>
        <c:majorGridlines>
          <c:spPr>
            <a:ln>
              <a:solidFill>
                <a:schemeClr val="bg1">
                  <a:lumMod val="50000"/>
                </a:schemeClr>
              </a:solidFill>
              <a:prstDash val="dash"/>
            </a:ln>
          </c:spPr>
        </c:majorGridlines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50000"/>
              </a:schemeClr>
            </a:solidFill>
          </a:ln>
        </c:spPr>
        <c:crossAx val="84455424"/>
        <c:crosses val="autoZero"/>
        <c:crossBetween val="between"/>
      </c:valAx>
      <c:spPr>
        <a:ln>
          <a:solidFill>
            <a:schemeClr val="bg1">
              <a:lumMod val="65000"/>
            </a:schemeClr>
          </a:solidFill>
        </a:ln>
      </c:spPr>
    </c:plotArea>
    <c:plotVisOnly val="1"/>
    <c:dispBlanksAs val="gap"/>
    <c:showDLblsOverMax val="0"/>
  </c:chart>
  <c:txPr>
    <a:bodyPr/>
    <a:lstStyle/>
    <a:p>
      <a:pPr>
        <a:defRPr lang="es-MX" sz="1000" kern="1200">
          <a:solidFill>
            <a:schemeClr val="tx1"/>
          </a:solidFill>
          <a:latin typeface="Soberana Sans" pitchFamily="50" charset="0"/>
          <a:ea typeface="+mn-ea"/>
          <a:cs typeface="+mn-cs"/>
        </a:defRPr>
      </a:pPr>
      <a:endParaRPr lang="es-MX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0412073490813653E-2"/>
          <c:y val="3.3289881785556703E-2"/>
          <c:w val="0.9363404418197725"/>
          <c:h val="0.882052886800493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0E2A-400D-9B94-C5E933011944}"/>
              </c:ext>
            </c:extLst>
          </c:dPt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0E2A-400D-9B94-C5E933011944}"/>
              </c:ext>
            </c:extLst>
          </c:dPt>
          <c:dPt>
            <c:idx val="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0E2A-400D-9B94-C5E933011944}"/>
              </c:ext>
            </c:extLst>
          </c:dPt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0E2A-400D-9B94-C5E933011944}"/>
              </c:ext>
            </c:extLst>
          </c:dPt>
          <c:dPt>
            <c:idx val="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0E2A-400D-9B94-C5E933011944}"/>
              </c:ext>
            </c:extLst>
          </c:dPt>
          <c:dPt>
            <c:idx val="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0E2A-400D-9B94-C5E933011944}"/>
              </c:ext>
            </c:extLst>
          </c:dPt>
          <c:dPt>
            <c:idx val="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0E2A-400D-9B94-C5E933011944}"/>
              </c:ext>
            </c:extLst>
          </c:dPt>
          <c:dPt>
            <c:idx val="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7-0E2A-400D-9B94-C5E933011944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0E2A-400D-9B94-C5E933011944}"/>
              </c:ext>
            </c:extLst>
          </c:dPt>
          <c:dPt>
            <c:idx val="1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A-0E2A-400D-9B94-C5E933011944}"/>
              </c:ext>
            </c:extLst>
          </c:dPt>
          <c:dPt>
            <c:idx val="1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B-0E2A-400D-9B94-C5E933011944}"/>
              </c:ext>
            </c:extLst>
          </c:dPt>
          <c:dPt>
            <c:idx val="1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C-0E2A-400D-9B94-C5E933011944}"/>
              </c:ext>
            </c:extLst>
          </c:dPt>
          <c:dPt>
            <c:idx val="1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D-0E2A-400D-9B94-C5E933011944}"/>
              </c:ext>
            </c:extLst>
          </c:dPt>
          <c:dPt>
            <c:idx val="1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E-0E2A-400D-9B94-C5E933011944}"/>
              </c:ext>
            </c:extLst>
          </c:dPt>
          <c:dPt>
            <c:idx val="1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F-0E2A-400D-9B94-C5E933011944}"/>
              </c:ext>
            </c:extLst>
          </c:dPt>
          <c:dPt>
            <c:idx val="2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0-0E2A-400D-9B94-C5E933011944}"/>
              </c:ext>
            </c:extLst>
          </c:dPt>
          <c:dPt>
            <c:idx val="2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1-0E2A-400D-9B94-C5E933011944}"/>
              </c:ext>
            </c:extLst>
          </c:dPt>
          <c:dPt>
            <c:idx val="2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2-0E2A-400D-9B94-C5E933011944}"/>
              </c:ext>
            </c:extLst>
          </c:dPt>
          <c:dPt>
            <c:idx val="2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3-0E2A-400D-9B94-C5E933011944}"/>
              </c:ext>
            </c:extLst>
          </c:dPt>
          <c:dPt>
            <c:idx val="25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0E2A-400D-9B94-C5E933011944}"/>
              </c:ext>
            </c:extLst>
          </c:dPt>
          <c:dPt>
            <c:idx val="2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6-0E2A-400D-9B94-C5E933011944}"/>
              </c:ext>
            </c:extLst>
          </c:dPt>
          <c:dPt>
            <c:idx val="2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7-0E2A-400D-9B94-C5E933011944}"/>
              </c:ext>
            </c:extLst>
          </c:dPt>
          <c:dPt>
            <c:idx val="2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8-0E2A-400D-9B94-C5E933011944}"/>
              </c:ext>
            </c:extLst>
          </c:dPt>
          <c:dPt>
            <c:idx val="3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9-0E2A-400D-9B94-C5E933011944}"/>
              </c:ext>
            </c:extLst>
          </c:dPt>
          <c:dPt>
            <c:idx val="3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A-0E2A-400D-9B94-C5E93301194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Hoja1!$A$2:$A$34</c:f>
              <c:strCache>
                <c:ptCount val="33"/>
                <c:pt idx="0">
                  <c:v>CS</c:v>
                </c:pt>
                <c:pt idx="1">
                  <c:v>GR</c:v>
                </c:pt>
                <c:pt idx="2">
                  <c:v>TM</c:v>
                </c:pt>
                <c:pt idx="3">
                  <c:v>YU</c:v>
                </c:pt>
                <c:pt idx="4">
                  <c:v>GT</c:v>
                </c:pt>
                <c:pt idx="5">
                  <c:v>NY</c:v>
                </c:pt>
                <c:pt idx="6">
                  <c:v>DG</c:v>
                </c:pt>
                <c:pt idx="7">
                  <c:v>CP</c:v>
                </c:pt>
                <c:pt idx="8">
                  <c:v>PU</c:v>
                </c:pt>
                <c:pt idx="9">
                  <c:v>OX</c:v>
                </c:pt>
                <c:pt idx="10">
                  <c:v>TB</c:v>
                </c:pt>
                <c:pt idx="11">
                  <c:v>QR</c:v>
                </c:pt>
                <c:pt idx="12">
                  <c:v>MO</c:v>
                </c:pt>
                <c:pt idx="13">
                  <c:v>CL</c:v>
                </c:pt>
                <c:pt idx="14">
                  <c:v>SL</c:v>
                </c:pt>
                <c:pt idx="15">
                  <c:v>RM</c:v>
                </c:pt>
                <c:pt idx="16">
                  <c:v>SO</c:v>
                </c:pt>
                <c:pt idx="17">
                  <c:v>ZT</c:v>
                </c:pt>
                <c:pt idx="18">
                  <c:v>MI</c:v>
                </c:pt>
                <c:pt idx="19">
                  <c:v>HG</c:v>
                </c:pt>
                <c:pt idx="20">
                  <c:v>BC</c:v>
                </c:pt>
                <c:pt idx="21">
                  <c:v>JL</c:v>
                </c:pt>
                <c:pt idx="22">
                  <c:v>SI</c:v>
                </c:pt>
                <c:pt idx="23">
                  <c:v>CM</c:v>
                </c:pt>
                <c:pt idx="24">
                  <c:v>MX</c:v>
                </c:pt>
                <c:pt idx="25">
                  <c:v>CH</c:v>
                </c:pt>
                <c:pt idx="26">
                  <c:v>CO</c:v>
                </c:pt>
                <c:pt idx="27">
                  <c:v>AG</c:v>
                </c:pt>
                <c:pt idx="28">
                  <c:v>VZ</c:v>
                </c:pt>
                <c:pt idx="29">
                  <c:v>BS</c:v>
                </c:pt>
                <c:pt idx="30">
                  <c:v>QT</c:v>
                </c:pt>
                <c:pt idx="31">
                  <c:v>NL</c:v>
                </c:pt>
                <c:pt idx="32">
                  <c:v>TX</c:v>
                </c:pt>
              </c:strCache>
            </c:strRef>
          </c:cat>
          <c:val>
            <c:numRef>
              <c:f>Hoja1!$B$2:$B$34</c:f>
              <c:numCache>
                <c:formatCode>0.0</c:formatCode>
                <c:ptCount val="33"/>
                <c:pt idx="0">
                  <c:v>7.3454849111802538</c:v>
                </c:pt>
                <c:pt idx="1">
                  <c:v>7.9794985877642777</c:v>
                </c:pt>
                <c:pt idx="2">
                  <c:v>8.3478287891084726</c:v>
                </c:pt>
                <c:pt idx="3">
                  <c:v>8.4533362466883393</c:v>
                </c:pt>
                <c:pt idx="4">
                  <c:v>8.5367047952768225</c:v>
                </c:pt>
                <c:pt idx="5">
                  <c:v>8.5428138591604306</c:v>
                </c:pt>
                <c:pt idx="6">
                  <c:v>8.5432037359418604</c:v>
                </c:pt>
                <c:pt idx="7">
                  <c:v>8.5925931195401706</c:v>
                </c:pt>
                <c:pt idx="8">
                  <c:v>8.5941378271671773</c:v>
                </c:pt>
                <c:pt idx="9">
                  <c:v>8.6025620918522367</c:v>
                </c:pt>
                <c:pt idx="10">
                  <c:v>8.6629772423025333</c:v>
                </c:pt>
                <c:pt idx="11">
                  <c:v>8.6840189822682436</c:v>
                </c:pt>
                <c:pt idx="12">
                  <c:v>8.6872471612309319</c:v>
                </c:pt>
                <c:pt idx="13">
                  <c:v>8.7005159026559404</c:v>
                </c:pt>
                <c:pt idx="14">
                  <c:v>8.7833536607565286</c:v>
                </c:pt>
                <c:pt idx="15">
                  <c:v>8.8517660714106299</c:v>
                </c:pt>
                <c:pt idx="16">
                  <c:v>8.9163877905416751</c:v>
                </c:pt>
                <c:pt idx="17">
                  <c:v>8.9210495677736805</c:v>
                </c:pt>
                <c:pt idx="18">
                  <c:v>8.9291455806648692</c:v>
                </c:pt>
                <c:pt idx="19">
                  <c:v>8.9595367412858096</c:v>
                </c:pt>
                <c:pt idx="20">
                  <c:v>8.9624761013875638</c:v>
                </c:pt>
                <c:pt idx="21">
                  <c:v>8.9666745299246156</c:v>
                </c:pt>
                <c:pt idx="22">
                  <c:v>9.0123677444636829</c:v>
                </c:pt>
                <c:pt idx="23">
                  <c:v>9.0571214339431236</c:v>
                </c:pt>
                <c:pt idx="24">
                  <c:v>9.0923099190851122</c:v>
                </c:pt>
                <c:pt idx="25">
                  <c:v>9.1531613114396251</c:v>
                </c:pt>
                <c:pt idx="26">
                  <c:v>9.2175954634290278</c:v>
                </c:pt>
                <c:pt idx="27">
                  <c:v>9.235608161238261</c:v>
                </c:pt>
                <c:pt idx="28">
                  <c:v>9.2425702545875676</c:v>
                </c:pt>
                <c:pt idx="29">
                  <c:v>9.3416909818823317</c:v>
                </c:pt>
                <c:pt idx="30">
                  <c:v>9.3928393551762959</c:v>
                </c:pt>
                <c:pt idx="31">
                  <c:v>9.8948935964430689</c:v>
                </c:pt>
                <c:pt idx="32">
                  <c:v>10.48710829036097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B-0E2A-400D-9B94-C5E93301194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"/>
        <c:axId val="84457984"/>
        <c:axId val="108519424"/>
      </c:barChart>
      <c:catAx>
        <c:axId val="844579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08519424"/>
        <c:crosses val="autoZero"/>
        <c:auto val="1"/>
        <c:lblAlgn val="ctr"/>
        <c:lblOffset val="100"/>
        <c:noMultiLvlLbl val="0"/>
      </c:catAx>
      <c:valAx>
        <c:axId val="108519424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50000"/>
                </a:schemeClr>
              </a:solidFill>
              <a:prstDash val="dash"/>
            </a:ln>
          </c:spPr>
        </c:majorGridlines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50000"/>
              </a:schemeClr>
            </a:solidFill>
          </a:ln>
        </c:spPr>
        <c:crossAx val="84457984"/>
        <c:crosses val="autoZero"/>
        <c:crossBetween val="between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lang="es-MX" sz="1000" kern="1200">
          <a:solidFill>
            <a:schemeClr val="tx1"/>
          </a:solidFill>
          <a:latin typeface="Soberana Sans" pitchFamily="50" charset="0"/>
          <a:ea typeface="+mn-ea"/>
          <a:cs typeface="+mn-cs"/>
        </a:defRPr>
      </a:pPr>
      <a:endParaRPr lang="es-MX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037130328189503E-2"/>
          <c:y val="3.03758621923364E-2"/>
          <c:w val="0.91765982584568095"/>
          <c:h val="0.803207835664210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Lbls>
            <c:dLbl>
              <c:idx val="0"/>
              <c:layout>
                <c:manualLayout>
                  <c:x val="-4.0836236449918297E-3"/>
                  <c:y val="5.68029811190054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4E3-48E0-8C3C-994CD8E72F71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8.9679301169926506E-3"/>
                  <c:y val="2.55552078360603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4E3-48E0-8C3C-994CD8E72F71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8.4478460726584801E-3"/>
                  <c:y val="-8.50100213686529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34E3-48E0-8C3C-994CD8E72F71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5.6972836351516501E-3"/>
                  <c:y val="-4.07379924323594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4E3-48E0-8C3C-994CD8E72F71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7.2330752932213901E-3"/>
                  <c:y val="-4.64331679505172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4E3-48E0-8C3C-994CD8E72F71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4.8141972320535796E-3"/>
                  <c:y val="1.184894055901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34E3-48E0-8C3C-994CD8E72F71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3.7045692241092E-3"/>
                  <c:y val="1.352627485834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34E3-48E0-8C3C-994CD8E72F71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7.4857501708850199E-3"/>
                  <c:y val="1.687411078134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34E3-48E0-8C3C-994CD8E72F71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Hoja1!$A$2:$A$10</c:f>
              <c:strCache>
                <c:ptCount val="9"/>
                <c:pt idx="0">
                  <c:v>Suministro de ácido fólico, hierro 
o algún otro complemento vitamínico</c:v>
                </c:pt>
                <c:pt idx="1">
                  <c:v>Escucharon y revisaron 
los movimientos del bebé</c:v>
                </c:pt>
                <c:pt idx="2">
                  <c:v>Toma de presión arterial</c:v>
                </c:pt>
                <c:pt idx="3">
                  <c:v>Examen de sangre</c:v>
                </c:pt>
                <c:pt idx="4">
                  <c:v>Examen de orina</c:v>
                </c:pt>
                <c:pt idx="5">
                  <c:v>Aplicación de vacuna contra el tétanos</c:v>
                </c:pt>
                <c:pt idx="6">
                  <c:v>Le enseñaron o explicaron 
como dar a su bebé leche materna</c:v>
                </c:pt>
                <c:pt idx="7">
                  <c:v>Le ofrecieron algún método anticonceptivo 
para después de su embarazo</c:v>
                </c:pt>
                <c:pt idx="8">
                  <c:v>Prueba de VIH/SIDA</c:v>
                </c:pt>
              </c:strCache>
            </c:strRef>
          </c:cat>
          <c:val>
            <c:numRef>
              <c:f>Hoja1!$B$2:$B$10</c:f>
              <c:numCache>
                <c:formatCode>0.0</c:formatCode>
                <c:ptCount val="9"/>
                <c:pt idx="0">
                  <c:v>97.541443550197201</c:v>
                </c:pt>
                <c:pt idx="1">
                  <c:v>96.909770096514578</c:v>
                </c:pt>
                <c:pt idx="2">
                  <c:v>96.814377785615804</c:v>
                </c:pt>
                <c:pt idx="3">
                  <c:v>93.246384711578543</c:v>
                </c:pt>
                <c:pt idx="4">
                  <c:v>93.179850578766789</c:v>
                </c:pt>
                <c:pt idx="5">
                  <c:v>91.617500881777659</c:v>
                </c:pt>
                <c:pt idx="6">
                  <c:v>83.366466797062884</c:v>
                </c:pt>
                <c:pt idx="7">
                  <c:v>79.793664026677789</c:v>
                </c:pt>
                <c:pt idx="8">
                  <c:v>75.576361945682493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34E3-48E0-8C3C-994CD8E72F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"/>
        <c:axId val="84514304"/>
        <c:axId val="108521152"/>
      </c:barChart>
      <c:catAx>
        <c:axId val="8451430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08521152"/>
        <c:crosses val="autoZero"/>
        <c:auto val="1"/>
        <c:lblAlgn val="ctr"/>
        <c:lblOffset val="100"/>
        <c:noMultiLvlLbl val="0"/>
      </c:catAx>
      <c:valAx>
        <c:axId val="108521152"/>
        <c:scaling>
          <c:orientation val="minMax"/>
          <c:min val="30"/>
        </c:scaling>
        <c:delete val="0"/>
        <c:axPos val="b"/>
        <c:majorGridlines>
          <c:spPr>
            <a:ln>
              <a:prstDash val="dash"/>
            </a:ln>
          </c:spPr>
        </c:majorGridlines>
        <c:numFmt formatCode="0" sourceLinked="0"/>
        <c:majorTickMark val="out"/>
        <c:minorTickMark val="none"/>
        <c:tickLblPos val="nextTo"/>
        <c:crossAx val="84514304"/>
        <c:crosses val="autoZero"/>
        <c:crossBetween val="between"/>
      </c:valAx>
      <c:spPr>
        <a:ln>
          <a:solidFill>
            <a:schemeClr val="bg1">
              <a:lumMod val="50000"/>
            </a:schemeClr>
          </a:solidFill>
        </a:ln>
      </c:spPr>
    </c:plotArea>
    <c:plotVisOnly val="1"/>
    <c:dispBlanksAs val="gap"/>
    <c:showDLblsOverMax val="0"/>
  </c:chart>
  <c:txPr>
    <a:bodyPr/>
    <a:lstStyle/>
    <a:p>
      <a:pPr>
        <a:defRPr sz="1000" baseline="0">
          <a:latin typeface="Soberana Sans" pitchFamily="50" charset="0"/>
        </a:defRPr>
      </a:pPr>
      <a:endParaRPr lang="es-MX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ofPieChart>
        <c:ofPieType val="pie"/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dPt>
            <c:idx val="0"/>
            <c:bubble3D val="0"/>
            <c:spPr>
              <a:solidFill>
                <a:schemeClr val="accent5"/>
              </a:solidFill>
            </c:spPr>
          </c:dPt>
          <c:dPt>
            <c:idx val="4"/>
            <c:bubble3D val="0"/>
            <c:explosion val="4"/>
            <c:spPr>
              <a:solidFill>
                <a:schemeClr val="accent6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8E43-4FE9-8F69-2EC134D6B0B3}"/>
              </c:ext>
            </c:extLst>
          </c:dPt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51.9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48.1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es-MX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Hoja1!$A$2:$A$5</c:f>
              <c:strCache>
                <c:ptCount val="4"/>
                <c:pt idx="0">
                  <c:v>Normal</c:v>
                </c:pt>
                <c:pt idx="2">
                  <c:v>Programada</c:v>
                </c:pt>
                <c:pt idx="3">
                  <c:v>De emergencia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 formatCode="0.0">
                  <c:v>50.746304549972763</c:v>
                </c:pt>
                <c:pt idx="2" formatCode="0.0">
                  <c:v>25.558726392407092</c:v>
                </c:pt>
                <c:pt idx="3" formatCode="0.0">
                  <c:v>23.69496905762017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E43-4FE9-8F69-2EC134D6B0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plitType val="pos"/>
        <c:splitPos val="2"/>
        <c:secondPieSize val="75"/>
        <c:serLines/>
      </c:ofPieChart>
    </c:plotArea>
    <c:plotVisOnly val="1"/>
    <c:dispBlanksAs val="gap"/>
    <c:showDLblsOverMax val="0"/>
  </c:chart>
  <c:txPr>
    <a:bodyPr/>
    <a:lstStyle/>
    <a:p>
      <a:pPr>
        <a:defRPr sz="1800">
          <a:latin typeface="Soberana Sans" pitchFamily="50" charset="0"/>
        </a:defRPr>
      </a:pPr>
      <a:endParaRPr lang="es-MX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9682742782152234E-2"/>
          <c:y val="3.8041259963699933E-2"/>
          <c:w val="0.93503947944007004"/>
          <c:h val="0.903420905159795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D56C-4589-BDB5-08A6C575BD90}"/>
              </c:ext>
            </c:extLst>
          </c:dPt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D56C-4589-BDB5-08A6C575BD90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D56C-4589-BDB5-08A6C575BD90}"/>
              </c:ext>
            </c:extLst>
          </c:dPt>
          <c:dPt>
            <c:idx val="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D56C-4589-BDB5-08A6C575BD90}"/>
              </c:ext>
            </c:extLst>
          </c:dPt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D56C-4589-BDB5-08A6C575BD90}"/>
              </c:ext>
            </c:extLst>
          </c:dPt>
          <c:dPt>
            <c:idx val="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D56C-4589-BDB5-08A6C575BD90}"/>
              </c:ext>
            </c:extLst>
          </c:dPt>
          <c:dPt>
            <c:idx val="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D56C-4589-BDB5-08A6C575BD90}"/>
              </c:ext>
            </c:extLst>
          </c:dPt>
          <c:dPt>
            <c:idx val="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7-D56C-4589-BDB5-08A6C575BD90}"/>
              </c:ext>
            </c:extLst>
          </c:dPt>
          <c:dPt>
            <c:idx val="1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8-D56C-4589-BDB5-08A6C575BD90}"/>
              </c:ext>
            </c:extLst>
          </c:dPt>
          <c:dPt>
            <c:idx val="1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D56C-4589-BDB5-08A6C575BD90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6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D56C-4589-BDB5-08A6C575BD90}"/>
              </c:ext>
            </c:extLst>
          </c:dPt>
          <c:dPt>
            <c:idx val="1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C-D56C-4589-BDB5-08A6C575BD90}"/>
              </c:ext>
            </c:extLst>
          </c:dPt>
          <c:dPt>
            <c:idx val="1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D-D56C-4589-BDB5-08A6C575BD90}"/>
              </c:ext>
            </c:extLst>
          </c:dPt>
          <c:dPt>
            <c:idx val="1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E-D56C-4589-BDB5-08A6C575BD90}"/>
              </c:ext>
            </c:extLst>
          </c:dPt>
          <c:dPt>
            <c:idx val="2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F-D56C-4589-BDB5-08A6C575BD90}"/>
              </c:ext>
            </c:extLst>
          </c:dPt>
          <c:dPt>
            <c:idx val="2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0-D56C-4589-BDB5-08A6C575BD90}"/>
              </c:ext>
            </c:extLst>
          </c:dPt>
          <c:dPt>
            <c:idx val="2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1-D56C-4589-BDB5-08A6C575BD90}"/>
              </c:ext>
            </c:extLst>
          </c:dPt>
          <c:dPt>
            <c:idx val="2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2-D56C-4589-BDB5-08A6C575BD90}"/>
              </c:ext>
            </c:extLst>
          </c:dPt>
          <c:dPt>
            <c:idx val="2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3-D56C-4589-BDB5-08A6C575BD90}"/>
              </c:ext>
            </c:extLst>
          </c:dPt>
          <c:dPt>
            <c:idx val="3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4-D56C-4589-BDB5-08A6C575BD90}"/>
              </c:ext>
            </c:extLst>
          </c:dPt>
          <c:dPt>
            <c:idx val="3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5-D56C-4589-BDB5-08A6C575BD9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Hoja1!$A$2:$A$34</c:f>
              <c:strCache>
                <c:ptCount val="33"/>
                <c:pt idx="0">
                  <c:v>DG</c:v>
                </c:pt>
                <c:pt idx="1">
                  <c:v>CO</c:v>
                </c:pt>
                <c:pt idx="2">
                  <c:v>AG</c:v>
                </c:pt>
                <c:pt idx="3">
                  <c:v>BC</c:v>
                </c:pt>
                <c:pt idx="4">
                  <c:v>SO</c:v>
                </c:pt>
                <c:pt idx="5">
                  <c:v>CH</c:v>
                </c:pt>
                <c:pt idx="6">
                  <c:v>TM</c:v>
                </c:pt>
                <c:pt idx="7">
                  <c:v>MI</c:v>
                </c:pt>
                <c:pt idx="8">
                  <c:v>BS</c:v>
                </c:pt>
                <c:pt idx="9">
                  <c:v>JL</c:v>
                </c:pt>
                <c:pt idx="10">
                  <c:v>TB</c:v>
                </c:pt>
                <c:pt idx="11">
                  <c:v>NL</c:v>
                </c:pt>
                <c:pt idx="12">
                  <c:v>CL</c:v>
                </c:pt>
                <c:pt idx="13">
                  <c:v>GT</c:v>
                </c:pt>
                <c:pt idx="14">
                  <c:v>QR</c:v>
                </c:pt>
                <c:pt idx="15">
                  <c:v>VZ</c:v>
                </c:pt>
                <c:pt idx="16">
                  <c:v>CM</c:v>
                </c:pt>
                <c:pt idx="17">
                  <c:v>RM</c:v>
                </c:pt>
                <c:pt idx="18">
                  <c:v>QT</c:v>
                </c:pt>
                <c:pt idx="19">
                  <c:v>CS</c:v>
                </c:pt>
                <c:pt idx="20">
                  <c:v>SL</c:v>
                </c:pt>
                <c:pt idx="21">
                  <c:v>HG</c:v>
                </c:pt>
                <c:pt idx="22">
                  <c:v>MX</c:v>
                </c:pt>
                <c:pt idx="23">
                  <c:v>NY</c:v>
                </c:pt>
                <c:pt idx="24">
                  <c:v>CP</c:v>
                </c:pt>
                <c:pt idx="25">
                  <c:v>ZT</c:v>
                </c:pt>
                <c:pt idx="26">
                  <c:v>SI</c:v>
                </c:pt>
                <c:pt idx="27">
                  <c:v>MO</c:v>
                </c:pt>
                <c:pt idx="28">
                  <c:v>TX</c:v>
                </c:pt>
                <c:pt idx="29">
                  <c:v>PU</c:v>
                </c:pt>
                <c:pt idx="30">
                  <c:v>YU</c:v>
                </c:pt>
                <c:pt idx="31">
                  <c:v>GR</c:v>
                </c:pt>
                <c:pt idx="32">
                  <c:v>OX</c:v>
                </c:pt>
              </c:strCache>
            </c:strRef>
          </c:cat>
          <c:val>
            <c:numRef>
              <c:f>Hoja1!$B$2:$B$34</c:f>
              <c:numCache>
                <c:formatCode>0.0</c:formatCode>
                <c:ptCount val="33"/>
                <c:pt idx="0">
                  <c:v>86.704523473983826</c:v>
                </c:pt>
                <c:pt idx="1">
                  <c:v>87.019251382755215</c:v>
                </c:pt>
                <c:pt idx="2">
                  <c:v>87.803204375084462</c:v>
                </c:pt>
                <c:pt idx="3">
                  <c:v>88.984970908118996</c:v>
                </c:pt>
                <c:pt idx="4">
                  <c:v>89.059280373027391</c:v>
                </c:pt>
                <c:pt idx="5">
                  <c:v>89.497527330463711</c:v>
                </c:pt>
                <c:pt idx="6">
                  <c:v>89.595808930516839</c:v>
                </c:pt>
                <c:pt idx="7">
                  <c:v>89.879809789721648</c:v>
                </c:pt>
                <c:pt idx="8">
                  <c:v>90.57644025242584</c:v>
                </c:pt>
                <c:pt idx="9">
                  <c:v>90.584386240804008</c:v>
                </c:pt>
                <c:pt idx="10">
                  <c:v>90.707660966064452</c:v>
                </c:pt>
                <c:pt idx="11">
                  <c:v>91.171961005749012</c:v>
                </c:pt>
                <c:pt idx="12">
                  <c:v>91.538849033333918</c:v>
                </c:pt>
                <c:pt idx="13">
                  <c:v>91.585170582635129</c:v>
                </c:pt>
                <c:pt idx="14">
                  <c:v>91.607881489081976</c:v>
                </c:pt>
                <c:pt idx="15">
                  <c:v>91.728854638590079</c:v>
                </c:pt>
                <c:pt idx="16">
                  <c:v>91.763377636682705</c:v>
                </c:pt>
                <c:pt idx="17">
                  <c:v>92.167990591449382</c:v>
                </c:pt>
                <c:pt idx="18">
                  <c:v>92.734205068541655</c:v>
                </c:pt>
                <c:pt idx="19">
                  <c:v>93.013616988490497</c:v>
                </c:pt>
                <c:pt idx="20">
                  <c:v>93.083288525157883</c:v>
                </c:pt>
                <c:pt idx="21">
                  <c:v>93.154894270812306</c:v>
                </c:pt>
                <c:pt idx="22">
                  <c:v>93.315431084449187</c:v>
                </c:pt>
                <c:pt idx="23">
                  <c:v>93.454527684112804</c:v>
                </c:pt>
                <c:pt idx="24">
                  <c:v>93.9243283284424</c:v>
                </c:pt>
                <c:pt idx="25">
                  <c:v>94.320838400978801</c:v>
                </c:pt>
                <c:pt idx="26">
                  <c:v>94.432459065012864</c:v>
                </c:pt>
                <c:pt idx="27">
                  <c:v>95.041732145975203</c:v>
                </c:pt>
                <c:pt idx="28">
                  <c:v>95.242191635786128</c:v>
                </c:pt>
                <c:pt idx="29">
                  <c:v>95.509265904262094</c:v>
                </c:pt>
                <c:pt idx="30">
                  <c:v>95.621773686941779</c:v>
                </c:pt>
                <c:pt idx="31">
                  <c:v>96.123498906891854</c:v>
                </c:pt>
                <c:pt idx="32">
                  <c:v>96.319069630737999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6-D56C-4589-BDB5-08A6C575BD9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"/>
        <c:axId val="84522496"/>
        <c:axId val="108525760"/>
      </c:barChart>
      <c:catAx>
        <c:axId val="845224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08525760"/>
        <c:crosses val="autoZero"/>
        <c:auto val="1"/>
        <c:lblAlgn val="ctr"/>
        <c:lblOffset val="100"/>
        <c:noMultiLvlLbl val="0"/>
      </c:catAx>
      <c:valAx>
        <c:axId val="108525760"/>
        <c:scaling>
          <c:orientation val="minMax"/>
          <c:max val="100"/>
          <c:min val="0"/>
        </c:scaling>
        <c:delete val="0"/>
        <c:axPos val="l"/>
        <c:majorGridlines>
          <c:spPr>
            <a:ln>
              <a:solidFill>
                <a:schemeClr val="bg1">
                  <a:lumMod val="50000"/>
                </a:schemeClr>
              </a:solidFill>
              <a:prstDash val="dash"/>
            </a:ln>
          </c:spPr>
        </c:majorGridlines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50000"/>
              </a:schemeClr>
            </a:solidFill>
          </a:ln>
        </c:spPr>
        <c:crossAx val="84522496"/>
        <c:crosses val="autoZero"/>
        <c:crossBetween val="between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lang="es-MX" sz="1000" kern="1200">
          <a:solidFill>
            <a:schemeClr val="tx1"/>
          </a:solidFill>
          <a:latin typeface="Soberana Sans" pitchFamily="50" charset="0"/>
          <a:ea typeface="+mn-ea"/>
          <a:cs typeface="+mn-cs"/>
        </a:defRPr>
      </a:pPr>
      <a:endParaRPr lang="es-MX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3609780986052901"/>
          <c:y val="5.7509635681505501E-2"/>
          <c:w val="0.63801909498384402"/>
          <c:h val="0.803207835664210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Lbls>
            <c:dLbl>
              <c:idx val="0"/>
              <c:layout>
                <c:manualLayout>
                  <c:x val="-4.0836236449918297E-3"/>
                  <c:y val="5.68029811190054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19CF-4B39-B7CB-149F9207C1C6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8.9679301169926506E-3"/>
                  <c:y val="2.55552078360603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9CF-4B39-B7CB-149F9207C1C6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8.4478460726584801E-3"/>
                  <c:y val="-8.50100213686529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19CF-4B39-B7CB-149F9207C1C6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5.6972836351516501E-3"/>
                  <c:y val="-4.07379924323594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9CF-4B39-B7CB-149F9207C1C6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7.2330752932213901E-3"/>
                  <c:y val="-4.64331679505172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19CF-4B39-B7CB-149F9207C1C6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4.8141972320535796E-3"/>
                  <c:y val="1.184894055901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19CF-4B39-B7CB-149F9207C1C6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3.7045692241092E-3"/>
                  <c:y val="1.352627485834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19CF-4B39-B7CB-149F9207C1C6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7.4857501708850199E-3"/>
                  <c:y val="1.687411078134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19CF-4B39-B7CB-149F9207C1C6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Hoja1!$A$2:$A$6</c:f>
              <c:strCache>
                <c:ptCount val="5"/>
                <c:pt idx="0">
                  <c:v>El niño la rechazó</c:v>
                </c:pt>
                <c:pt idx="1">
                  <c:v>Nunca tuvo leche</c:v>
                </c:pt>
                <c:pt idx="2">
                  <c:v>Por enfermedad de ella o del niño</c:v>
                </c:pt>
                <c:pt idx="3">
                  <c:v>Otra razón</c:v>
                </c:pt>
                <c:pt idx="4">
                  <c:v>El médico le recomendó dar fórmula</c:v>
                </c:pt>
              </c:strCache>
            </c:strRef>
          </c:cat>
          <c:val>
            <c:numRef>
              <c:f>Hoja1!$B$2:$B$6</c:f>
              <c:numCache>
                <c:formatCode>0.0</c:formatCode>
                <c:ptCount val="5"/>
                <c:pt idx="0">
                  <c:v>33.287279186815347</c:v>
                </c:pt>
                <c:pt idx="1">
                  <c:v>26.70482581663871</c:v>
                </c:pt>
                <c:pt idx="2">
                  <c:v>22.944833711635251</c:v>
                </c:pt>
                <c:pt idx="3">
                  <c:v>13.77676897266357</c:v>
                </c:pt>
                <c:pt idx="4">
                  <c:v>3.286292312247113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19CF-4B39-B7CB-149F9207C1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"/>
        <c:axId val="86651392"/>
        <c:axId val="109913216"/>
      </c:barChart>
      <c:catAx>
        <c:axId val="8665139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09913216"/>
        <c:crosses val="autoZero"/>
        <c:auto val="1"/>
        <c:lblAlgn val="ctr"/>
        <c:lblOffset val="100"/>
        <c:noMultiLvlLbl val="0"/>
      </c:catAx>
      <c:valAx>
        <c:axId val="109913216"/>
        <c:scaling>
          <c:orientation val="minMax"/>
          <c:max val="36"/>
          <c:min val="0"/>
        </c:scaling>
        <c:delete val="0"/>
        <c:axPos val="b"/>
        <c:majorGridlines>
          <c:spPr>
            <a:ln>
              <a:prstDash val="dash"/>
            </a:ln>
          </c:spPr>
        </c:majorGridlines>
        <c:numFmt formatCode="0" sourceLinked="0"/>
        <c:majorTickMark val="out"/>
        <c:minorTickMark val="none"/>
        <c:tickLblPos val="nextTo"/>
        <c:crossAx val="86651392"/>
        <c:crosses val="autoZero"/>
        <c:crossBetween val="between"/>
      </c:valAx>
      <c:spPr>
        <a:ln>
          <a:solidFill>
            <a:schemeClr val="bg1">
              <a:lumMod val="50000"/>
            </a:schemeClr>
          </a:solidFill>
        </a:ln>
      </c:spPr>
    </c:plotArea>
    <c:plotVisOnly val="1"/>
    <c:dispBlanksAs val="gap"/>
    <c:showDLblsOverMax val="0"/>
  </c:chart>
  <c:txPr>
    <a:bodyPr/>
    <a:lstStyle/>
    <a:p>
      <a:pPr>
        <a:defRPr sz="1000" baseline="0">
          <a:latin typeface="Soberana Sans" pitchFamily="50" charset="0"/>
        </a:defRPr>
      </a:pPr>
      <a:endParaRPr lang="es-MX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F3579A-04F3-4843-8F98-F69A1F8F5643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4BF230-29F5-4678-8C91-06BE69143E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466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D52C17-0E18-4A27-A021-FC3603FD743D}" type="slidenum">
              <a:rPr lang="es-MX" smtClean="0">
                <a:solidFill>
                  <a:prstClr val="black"/>
                </a:solidFill>
              </a:rPr>
              <a:pPr/>
              <a:t>6</a:t>
            </a:fld>
            <a:endParaRPr lang="es-MX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864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72A4E9-205F-4477-B331-FE1A58A6EC6C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4786688-D72E-46F2-96D9-D1698D7696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4071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72A4E9-205F-4477-B331-FE1A58A6EC6C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4786688-D72E-46F2-96D9-D1698D7696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1045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72A4E9-205F-4477-B331-FE1A58A6EC6C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4786688-D72E-46F2-96D9-D1698D7696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0276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72A4E9-205F-4477-B331-FE1A58A6EC6C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4786688-D72E-46F2-96D9-D1698D7696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6980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72A4E9-205F-4477-B331-FE1A58A6EC6C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4786688-D72E-46F2-96D9-D1698D7696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9392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72A4E9-205F-4477-B331-FE1A58A6EC6C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4786688-D72E-46F2-96D9-D1698D7696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3035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72A4E9-205F-4477-B331-FE1A58A6EC6C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4786688-D72E-46F2-96D9-D1698D7696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7356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72A4E9-205F-4477-B331-FE1A58A6EC6C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4786688-D72E-46F2-96D9-D1698D7696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373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72A4E9-205F-4477-B331-FE1A58A6EC6C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4786688-D72E-46F2-96D9-D1698D7696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3490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72A4E9-205F-4477-B331-FE1A58A6EC6C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4786688-D72E-46F2-96D9-D1698D7696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381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72A4E9-205F-4477-B331-FE1A58A6EC6C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4786688-D72E-46F2-96D9-D1698D7696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0221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9946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0"/>
            <a:ext cx="4339722" cy="6857999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404" y="5833837"/>
            <a:ext cx="7535295" cy="691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4563577" y="4365104"/>
            <a:ext cx="4472919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berana Sans" pitchFamily="50" charset="0"/>
              </a:rPr>
              <a:t>Quintana </a:t>
            </a:r>
            <a:r>
              <a:rPr lang="es-MX" sz="20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berana Sans" pitchFamily="50" charset="0"/>
              </a:rPr>
              <a:t>Roo</a:t>
            </a:r>
            <a:endParaRPr lang="es-MX" sz="2000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oberana Sans" pitchFamily="50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ctrTitle"/>
          </p:nvPr>
        </p:nvSpPr>
        <p:spPr>
          <a:xfrm>
            <a:off x="4572000" y="2867517"/>
            <a:ext cx="4582327" cy="849515"/>
          </a:xfrm>
        </p:spPr>
        <p:txBody>
          <a:bodyPr>
            <a:noAutofit/>
          </a:bodyPr>
          <a:lstStyle/>
          <a:p>
            <a:r>
              <a:rPr lang="es-MX" sz="2200" dirty="0">
                <a:solidFill>
                  <a:srgbClr val="E6199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berana Sans" pitchFamily="50" charset="0"/>
              </a:rPr>
              <a:t>Salud materno-infantil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572000" y="1609636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sz="2800" b="1" dirty="0">
                <a:solidFill>
                  <a:srgbClr val="E6199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berana Sans" pitchFamily="50" charset="0"/>
              </a:rPr>
              <a:t>Capítulo </a:t>
            </a:r>
            <a:r>
              <a:rPr lang="es-MX" sz="2800" b="1" dirty="0" smtClean="0">
                <a:solidFill>
                  <a:srgbClr val="E6199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berana Sans" pitchFamily="50" charset="0"/>
              </a:rPr>
              <a:t>6.</a:t>
            </a:r>
            <a:endParaRPr lang="es-MX" sz="2800" dirty="0">
              <a:solidFill>
                <a:srgbClr val="E61998"/>
              </a:solidFill>
              <a:latin typeface="Soberana Sans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11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 noGrp="1"/>
          </p:cNvSpPr>
          <p:nvPr>
            <p:ph type="title"/>
          </p:nvPr>
        </p:nvSpPr>
        <p:spPr>
          <a:xfrm>
            <a:off x="755576" y="188640"/>
            <a:ext cx="7633561" cy="52322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r>
              <a:rPr lang="es-MX" sz="1400" b="1" dirty="0">
                <a:latin typeface="Soberana Sans" panose="02000000000000000000" pitchFamily="50" charset="0"/>
                <a:ea typeface="+mn-ea"/>
                <a:cs typeface="+mn-cs"/>
              </a:rPr>
              <a:t>Gráfica 6.1. </a:t>
            </a:r>
            <a:r>
              <a:rPr lang="es-MX" sz="1400" dirty="0">
                <a:latin typeface="Soberana Sans" panose="02000000000000000000" pitchFamily="50" charset="0"/>
                <a:ea typeface="+mn-ea"/>
                <a:cs typeface="+mn-cs"/>
              </a:rPr>
              <a:t>Porcentaje de mujeres en edad fértil</a:t>
            </a:r>
            <a:r>
              <a:rPr lang="es-MX" sz="1400" baseline="30000" dirty="0">
                <a:latin typeface="Soberana Sans" panose="02000000000000000000" pitchFamily="50" charset="0"/>
                <a:ea typeface="+mn-ea"/>
                <a:cs typeface="+mn-cs"/>
              </a:rPr>
              <a:t>1</a:t>
            </a:r>
            <a:r>
              <a:rPr lang="es-MX" sz="1400" dirty="0">
                <a:latin typeface="Soberana Sans" panose="02000000000000000000" pitchFamily="50" charset="0"/>
                <a:ea typeface="+mn-ea"/>
                <a:cs typeface="+mn-cs"/>
              </a:rPr>
              <a:t> que acudieron a atención prenatal </a:t>
            </a:r>
            <a:r>
              <a:rPr lang="es-MX" sz="1400" dirty="0" smtClean="0">
                <a:latin typeface="Soberana Sans" panose="02000000000000000000" pitchFamily="50" charset="0"/>
                <a:ea typeface="+mn-ea"/>
                <a:cs typeface="+mn-cs"/>
              </a:rPr>
              <a:t/>
            </a:r>
            <a:br>
              <a:rPr lang="es-MX" sz="1400" dirty="0" smtClean="0">
                <a:latin typeface="Soberana Sans" panose="02000000000000000000" pitchFamily="50" charset="0"/>
                <a:ea typeface="+mn-ea"/>
                <a:cs typeface="+mn-cs"/>
              </a:rPr>
            </a:br>
            <a:r>
              <a:rPr lang="es-MX" sz="1400" dirty="0" smtClean="0">
                <a:latin typeface="Soberana Sans" panose="02000000000000000000" pitchFamily="50" charset="0"/>
                <a:ea typeface="+mn-ea"/>
                <a:cs typeface="+mn-cs"/>
              </a:rPr>
              <a:t>en </a:t>
            </a:r>
            <a:r>
              <a:rPr lang="es-MX" sz="1400" dirty="0">
                <a:latin typeface="Soberana Sans" panose="02000000000000000000" pitchFamily="50" charset="0"/>
                <a:ea typeface="+mn-ea"/>
                <a:cs typeface="+mn-cs"/>
              </a:rPr>
              <a:t>el primer trimestre </a:t>
            </a:r>
            <a:r>
              <a:rPr lang="es-MX" sz="1400" dirty="0" smtClean="0">
                <a:latin typeface="Soberana Sans" panose="02000000000000000000" pitchFamily="50" charset="0"/>
                <a:ea typeface="+mn-ea"/>
                <a:cs typeface="+mn-cs"/>
              </a:rPr>
              <a:t>del </a:t>
            </a:r>
            <a:r>
              <a:rPr lang="es-MX" sz="1400" dirty="0">
                <a:latin typeface="Soberana Sans" panose="02000000000000000000" pitchFamily="50" charset="0"/>
                <a:ea typeface="+mn-ea"/>
                <a:cs typeface="+mn-cs"/>
              </a:rPr>
              <a:t>embarazo por entidad federativa, 2014</a:t>
            </a:r>
          </a:p>
        </p:txBody>
      </p:sp>
      <p:graphicFrame>
        <p:nvGraphicFramePr>
          <p:cNvPr id="6" name="5 Gráfico"/>
          <p:cNvGraphicFramePr/>
          <p:nvPr>
            <p:extLst>
              <p:ext uri="{D42A27DB-BD31-4B8C-83A1-F6EECF244321}">
                <p14:modId xmlns:p14="http://schemas.microsoft.com/office/powerpoint/2010/main" val="3004655808"/>
              </p:ext>
            </p:extLst>
          </p:nvPr>
        </p:nvGraphicFramePr>
        <p:xfrm>
          <a:off x="0" y="1113183"/>
          <a:ext cx="9144000" cy="4800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348072" y="993102"/>
            <a:ext cx="17289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prstClr val="black"/>
                </a:solidFill>
                <a:latin typeface="Soberana Sans" pitchFamily="50" charset="0"/>
              </a:rPr>
              <a:t>Porcentaje</a:t>
            </a:r>
          </a:p>
        </p:txBody>
      </p:sp>
      <p:sp>
        <p:nvSpPr>
          <p:cNvPr id="7" name="6 Rectángulo"/>
          <p:cNvSpPr/>
          <p:nvPr/>
        </p:nvSpPr>
        <p:spPr>
          <a:xfrm>
            <a:off x="774120" y="6341849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kern="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rPr>
              <a:t>1</a:t>
            </a:r>
            <a:r>
              <a:rPr lang="es-MX" sz="9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rPr>
              <a:t>Mujeres con últimos hijos nacidos vivos en los cinco años previos al levantamiento de la encuesta.</a:t>
            </a:r>
          </a:p>
          <a:p>
            <a:r>
              <a:rPr lang="es-MX" sz="9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rPr>
              <a:t>Fuente: Estimaciones del Consejo Nacional de Población con base en la ENADID  2014.</a:t>
            </a:r>
          </a:p>
        </p:txBody>
      </p:sp>
      <p:sp>
        <p:nvSpPr>
          <p:cNvPr id="12" name="6 CuadroTexto"/>
          <p:cNvSpPr txBox="1"/>
          <p:nvPr/>
        </p:nvSpPr>
        <p:spPr>
          <a:xfrm>
            <a:off x="4043606" y="6047710"/>
            <a:ext cx="10567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000" dirty="0">
                <a:latin typeface="Soberana Sans" pitchFamily="50" charset="0"/>
              </a:rPr>
              <a:t>Entidad</a:t>
            </a:r>
          </a:p>
        </p:txBody>
      </p:sp>
      <p:cxnSp>
        <p:nvCxnSpPr>
          <p:cNvPr id="11" name="10 Conector recto de flecha"/>
          <p:cNvCxnSpPr/>
          <p:nvPr/>
        </p:nvCxnSpPr>
        <p:spPr>
          <a:xfrm flipV="1">
            <a:off x="1619672" y="5878800"/>
            <a:ext cx="0" cy="216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 flipV="1">
            <a:off x="4212000" y="5878800"/>
            <a:ext cx="0" cy="216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347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 noGrp="1"/>
          </p:cNvSpPr>
          <p:nvPr>
            <p:ph type="title"/>
          </p:nvPr>
        </p:nvSpPr>
        <p:spPr>
          <a:xfrm>
            <a:off x="826871" y="241484"/>
            <a:ext cx="7633561" cy="52322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r>
              <a:rPr lang="es-MX" sz="1400" b="1" dirty="0">
                <a:latin typeface="Soberana Sans" panose="02000000000000000000" pitchFamily="50" charset="0"/>
                <a:ea typeface="+mn-ea"/>
                <a:cs typeface="+mn-cs"/>
              </a:rPr>
              <a:t>Gráfica 6.2. </a:t>
            </a:r>
            <a:r>
              <a:rPr lang="es-MX" sz="1400" dirty="0" smtClean="0">
                <a:latin typeface="Soberana Sans" panose="02000000000000000000" pitchFamily="50" charset="0"/>
                <a:ea typeface="+mn-ea"/>
                <a:cs typeface="+mn-cs"/>
              </a:rPr>
              <a:t>Número promedio de revisiones prenatales </a:t>
            </a:r>
            <a:br>
              <a:rPr lang="es-MX" sz="1400" dirty="0" smtClean="0">
                <a:latin typeface="Soberana Sans" panose="02000000000000000000" pitchFamily="50" charset="0"/>
                <a:ea typeface="+mn-ea"/>
                <a:cs typeface="+mn-cs"/>
              </a:rPr>
            </a:br>
            <a:r>
              <a:rPr lang="es-MX" sz="1400" dirty="0" smtClean="0">
                <a:latin typeface="Soberana Sans" panose="02000000000000000000" pitchFamily="50" charset="0"/>
                <a:ea typeface="+mn-ea"/>
                <a:cs typeface="+mn-cs"/>
              </a:rPr>
              <a:t>de mujeres en edad fértil</a:t>
            </a:r>
            <a:r>
              <a:rPr lang="es-MX" sz="1400" baseline="30000" dirty="0" smtClean="0">
                <a:latin typeface="Soberana Sans" panose="02000000000000000000" pitchFamily="50" charset="0"/>
                <a:ea typeface="+mn-ea"/>
                <a:cs typeface="+mn-cs"/>
              </a:rPr>
              <a:t>1</a:t>
            </a:r>
            <a:r>
              <a:rPr lang="es-MX" sz="1400" dirty="0" smtClean="0">
                <a:latin typeface="Soberana Sans" panose="02000000000000000000" pitchFamily="50" charset="0"/>
                <a:ea typeface="+mn-ea"/>
                <a:cs typeface="+mn-cs"/>
              </a:rPr>
              <a:t> por entidad federativa, 2014</a:t>
            </a:r>
            <a:endParaRPr lang="es-MX" sz="1400" dirty="0">
              <a:latin typeface="Soberana Sans" panose="02000000000000000000" pitchFamily="50" charset="0"/>
              <a:ea typeface="+mn-ea"/>
              <a:cs typeface="+mn-cs"/>
            </a:endParaRPr>
          </a:p>
        </p:txBody>
      </p:sp>
      <p:graphicFrame>
        <p:nvGraphicFramePr>
          <p:cNvPr id="6" name="5 Gráfico"/>
          <p:cNvGraphicFramePr/>
          <p:nvPr>
            <p:extLst>
              <p:ext uri="{D42A27DB-BD31-4B8C-83A1-F6EECF244321}">
                <p14:modId xmlns:p14="http://schemas.microsoft.com/office/powerpoint/2010/main" val="213345377"/>
              </p:ext>
            </p:extLst>
          </p:nvPr>
        </p:nvGraphicFramePr>
        <p:xfrm>
          <a:off x="0" y="1083365"/>
          <a:ext cx="9144000" cy="4910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267455" y="973001"/>
            <a:ext cx="17289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prstClr val="black"/>
                </a:solidFill>
                <a:latin typeface="Soberana Sans" pitchFamily="50" charset="0"/>
              </a:rPr>
              <a:t>Porcentaje</a:t>
            </a:r>
          </a:p>
        </p:txBody>
      </p:sp>
      <p:sp>
        <p:nvSpPr>
          <p:cNvPr id="7" name="6 Rectángulo"/>
          <p:cNvSpPr/>
          <p:nvPr/>
        </p:nvSpPr>
        <p:spPr>
          <a:xfrm>
            <a:off x="784280" y="6325513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kern="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rPr>
              <a:t>1</a:t>
            </a:r>
            <a:r>
              <a:rPr lang="es-MX" sz="9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rPr>
              <a:t>Mujeres con últimos hijos nacidos vivos en los cinco años previos al levantamiento de la encuesta..</a:t>
            </a:r>
          </a:p>
          <a:p>
            <a:r>
              <a:rPr lang="es-MX" sz="9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rPr>
              <a:t>Fuente: Estimaciones del Consejo Nacional de Población con base en la ENADID  2014.</a:t>
            </a:r>
          </a:p>
        </p:txBody>
      </p:sp>
      <p:sp>
        <p:nvSpPr>
          <p:cNvPr id="12" name="6 CuadroTexto"/>
          <p:cNvSpPr txBox="1"/>
          <p:nvPr/>
        </p:nvSpPr>
        <p:spPr>
          <a:xfrm>
            <a:off x="4043606" y="6047710"/>
            <a:ext cx="105678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dirty="0">
                <a:latin typeface="Soberana Sans" pitchFamily="50" charset="0"/>
              </a:rPr>
              <a:t>Entidad</a:t>
            </a:r>
          </a:p>
        </p:txBody>
      </p:sp>
      <p:cxnSp>
        <p:nvCxnSpPr>
          <p:cNvPr id="11" name="10 Conector recto de flecha"/>
          <p:cNvCxnSpPr/>
          <p:nvPr/>
        </p:nvCxnSpPr>
        <p:spPr>
          <a:xfrm flipV="1">
            <a:off x="3347864" y="5852425"/>
            <a:ext cx="0" cy="216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 flipV="1">
            <a:off x="4375894" y="5848982"/>
            <a:ext cx="0" cy="216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882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3885116519"/>
              </p:ext>
            </p:extLst>
          </p:nvPr>
        </p:nvGraphicFramePr>
        <p:xfrm>
          <a:off x="467544" y="1103243"/>
          <a:ext cx="8352928" cy="50888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7574023" y="5641370"/>
            <a:ext cx="10801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000" dirty="0">
                <a:latin typeface="Soberana Sans" pitchFamily="50" charset="0"/>
              </a:rPr>
              <a:t>Porcentaje</a:t>
            </a:r>
          </a:p>
        </p:txBody>
      </p:sp>
      <p:sp>
        <p:nvSpPr>
          <p:cNvPr id="8" name="1 Título"/>
          <p:cNvSpPr txBox="1">
            <a:spLocks noGrp="1"/>
          </p:cNvSpPr>
          <p:nvPr>
            <p:ph type="title"/>
          </p:nvPr>
        </p:nvSpPr>
        <p:spPr>
          <a:xfrm>
            <a:off x="755576" y="260648"/>
            <a:ext cx="7633561" cy="52322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r>
              <a:rPr lang="es-MX" sz="1400" b="1" dirty="0">
                <a:latin typeface="Soberana Sans" panose="02000000000000000000" pitchFamily="50" charset="0"/>
                <a:ea typeface="+mn-ea"/>
                <a:cs typeface="+mn-cs"/>
              </a:rPr>
              <a:t>Gráfica 6.3. </a:t>
            </a:r>
            <a:r>
              <a:rPr lang="es-MX" sz="1400" dirty="0">
                <a:latin typeface="Soberana Sans" panose="02000000000000000000" pitchFamily="50" charset="0"/>
                <a:ea typeface="+mn-ea"/>
                <a:cs typeface="+mn-cs"/>
              </a:rPr>
              <a:t>Quintana Roo. Porcentaje de mujeres en edad fértil</a:t>
            </a:r>
            <a:r>
              <a:rPr lang="es-MX" sz="1400" baseline="30000" dirty="0">
                <a:latin typeface="Soberana Sans" panose="02000000000000000000" pitchFamily="50" charset="0"/>
                <a:ea typeface="+mn-ea"/>
                <a:cs typeface="+mn-cs"/>
              </a:rPr>
              <a:t>1</a:t>
            </a:r>
            <a:r>
              <a:rPr lang="es-MX" sz="1400" dirty="0">
                <a:latin typeface="Soberana Sans" panose="02000000000000000000" pitchFamily="50" charset="0"/>
                <a:ea typeface="+mn-ea"/>
                <a:cs typeface="+mn-cs"/>
              </a:rPr>
              <a:t> según tipo de revisión que le realizaron en las consultas prenatales, 2014</a:t>
            </a:r>
          </a:p>
        </p:txBody>
      </p:sp>
      <p:sp>
        <p:nvSpPr>
          <p:cNvPr id="9" name="8 Rectángulo"/>
          <p:cNvSpPr/>
          <p:nvPr/>
        </p:nvSpPr>
        <p:spPr>
          <a:xfrm>
            <a:off x="784280" y="6338024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kern="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rPr>
              <a:t>1</a:t>
            </a:r>
            <a:r>
              <a:rPr lang="es-MX" sz="9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rPr>
              <a:t>Mujeres con últimos hijos nacidos vivos en los cinco años previos al levantamiento de la encuesta.</a:t>
            </a:r>
          </a:p>
          <a:p>
            <a:r>
              <a:rPr lang="es-MX" sz="9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rPr>
              <a:t>Fuente: Estimaciones del Consejo Nacional de Población con base en la ENADID  2014.</a:t>
            </a:r>
          </a:p>
        </p:txBody>
      </p:sp>
    </p:spTree>
    <p:extLst>
      <p:ext uri="{BB962C8B-B14F-4D97-AF65-F5344CB8AC3E}">
        <p14:creationId xmlns:p14="http://schemas.microsoft.com/office/powerpoint/2010/main" val="326480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7614624"/>
              </p:ext>
            </p:extLst>
          </p:nvPr>
        </p:nvGraphicFramePr>
        <p:xfrm>
          <a:off x="457200" y="1340768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1 Título"/>
          <p:cNvSpPr txBox="1">
            <a:spLocks noGrp="1"/>
          </p:cNvSpPr>
          <p:nvPr>
            <p:ph type="title"/>
          </p:nvPr>
        </p:nvSpPr>
        <p:spPr>
          <a:xfrm>
            <a:off x="755576" y="260648"/>
            <a:ext cx="7633561" cy="52322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r>
              <a:rPr lang="es-MX" sz="1400" b="1" dirty="0">
                <a:latin typeface="Soberana Sans" panose="02000000000000000000" pitchFamily="50" charset="0"/>
                <a:ea typeface="+mn-ea"/>
                <a:cs typeface="+mn-cs"/>
              </a:rPr>
              <a:t>Gráfica 6.4. </a:t>
            </a:r>
            <a:r>
              <a:rPr lang="es-MX" sz="1400" dirty="0">
                <a:latin typeface="Soberana Sans" panose="02000000000000000000" pitchFamily="50" charset="0"/>
                <a:ea typeface="+mn-ea"/>
                <a:cs typeface="+mn-cs"/>
              </a:rPr>
              <a:t>Quintana Roo. Distribución porcentual de mujeres</a:t>
            </a:r>
            <a:br>
              <a:rPr lang="es-MX" sz="1400" dirty="0">
                <a:latin typeface="Soberana Sans" panose="02000000000000000000" pitchFamily="50" charset="0"/>
                <a:ea typeface="+mn-ea"/>
                <a:cs typeface="+mn-cs"/>
              </a:rPr>
            </a:br>
            <a:r>
              <a:rPr lang="es-MX" sz="1400" dirty="0">
                <a:latin typeface="Soberana Sans" panose="02000000000000000000" pitchFamily="50" charset="0"/>
                <a:ea typeface="+mn-ea"/>
                <a:cs typeface="+mn-cs"/>
              </a:rPr>
              <a:t> en edad fértil</a:t>
            </a:r>
            <a:r>
              <a:rPr lang="es-MX" sz="1400" baseline="30000" dirty="0">
                <a:latin typeface="Soberana Sans" panose="02000000000000000000" pitchFamily="50" charset="0"/>
                <a:ea typeface="+mn-ea"/>
                <a:cs typeface="+mn-cs"/>
              </a:rPr>
              <a:t>1</a:t>
            </a:r>
            <a:r>
              <a:rPr lang="es-MX" sz="1400" dirty="0">
                <a:latin typeface="Soberana Sans" panose="02000000000000000000" pitchFamily="50" charset="0"/>
                <a:ea typeface="+mn-ea"/>
                <a:cs typeface="+mn-cs"/>
              </a:rPr>
              <a:t> según tipo de parto, 2014</a:t>
            </a:r>
          </a:p>
        </p:txBody>
      </p:sp>
      <p:sp>
        <p:nvSpPr>
          <p:cNvPr id="6" name="5 Rectángulo"/>
          <p:cNvSpPr/>
          <p:nvPr/>
        </p:nvSpPr>
        <p:spPr>
          <a:xfrm>
            <a:off x="794440" y="6348184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kern="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rPr>
              <a:t>1</a:t>
            </a:r>
            <a:r>
              <a:rPr lang="es-MX" sz="9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rPr>
              <a:t>Mujeres con últimos hijos nacidos vivos en los cinco años previos al levantamiento de la encuesta.</a:t>
            </a:r>
          </a:p>
          <a:p>
            <a:r>
              <a:rPr lang="es-MX" sz="9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rPr>
              <a:t>Fuente: Estimaciones del Consejo Nacional de Población con base en la ENADID  2014.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827584" y="3110771"/>
            <a:ext cx="12961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>
                <a:solidFill>
                  <a:schemeClr val="bg1"/>
                </a:solidFill>
                <a:latin typeface="Soberana Sans" pitchFamily="50" charset="0"/>
              </a:rPr>
              <a:t>Normal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699792" y="3110771"/>
            <a:ext cx="12961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>
                <a:solidFill>
                  <a:schemeClr val="bg1"/>
                </a:solidFill>
                <a:latin typeface="Soberana Sans" pitchFamily="50" charset="0"/>
              </a:rPr>
              <a:t>Cesárea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796136" y="3182779"/>
            <a:ext cx="15121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>
                <a:solidFill>
                  <a:schemeClr val="bg1"/>
                </a:solidFill>
                <a:latin typeface="Soberana Sans" pitchFamily="50" charset="0"/>
              </a:rPr>
              <a:t>Programada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7092280" y="3028890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>
                <a:solidFill>
                  <a:schemeClr val="bg1"/>
                </a:solidFill>
                <a:latin typeface="Soberana Sans" pitchFamily="50" charset="0"/>
              </a:rPr>
              <a:t>De </a:t>
            </a:r>
            <a:br>
              <a:rPr lang="es-MX" sz="1000" dirty="0">
                <a:solidFill>
                  <a:schemeClr val="bg1"/>
                </a:solidFill>
                <a:latin typeface="Soberana Sans" pitchFamily="50" charset="0"/>
              </a:rPr>
            </a:br>
            <a:r>
              <a:rPr lang="es-MX" sz="1000" dirty="0">
                <a:solidFill>
                  <a:schemeClr val="bg1"/>
                </a:solidFill>
                <a:latin typeface="Soberana Sans" pitchFamily="50" charset="0"/>
              </a:rPr>
              <a:t>emergencia</a:t>
            </a:r>
          </a:p>
        </p:txBody>
      </p:sp>
    </p:spTree>
    <p:extLst>
      <p:ext uri="{BB962C8B-B14F-4D97-AF65-F5344CB8AC3E}">
        <p14:creationId xmlns:p14="http://schemas.microsoft.com/office/powerpoint/2010/main" val="98951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 noGrp="1"/>
          </p:cNvSpPr>
          <p:nvPr>
            <p:ph type="title"/>
          </p:nvPr>
        </p:nvSpPr>
        <p:spPr>
          <a:xfrm>
            <a:off x="251519" y="250195"/>
            <a:ext cx="8640961" cy="52322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r>
              <a:rPr lang="es-MX" sz="1400" b="1" dirty="0">
                <a:latin typeface="Soberana Sans" panose="02000000000000000000" pitchFamily="50" charset="0"/>
                <a:ea typeface="+mn-ea"/>
                <a:cs typeface="+mn-cs"/>
              </a:rPr>
              <a:t>Gráfica 6.5. </a:t>
            </a:r>
            <a:r>
              <a:rPr lang="es-MX" sz="1400" dirty="0">
                <a:latin typeface="Soberana Sans" panose="02000000000000000000" pitchFamily="50" charset="0"/>
                <a:ea typeface="+mn-ea"/>
                <a:cs typeface="+mn-cs"/>
              </a:rPr>
              <a:t>Porcentaje de mujeres en edad fértil</a:t>
            </a:r>
            <a:r>
              <a:rPr lang="es-MX" sz="1400" baseline="30000" dirty="0">
                <a:latin typeface="Soberana Sans" panose="02000000000000000000" pitchFamily="50" charset="0"/>
                <a:ea typeface="+mn-ea"/>
                <a:cs typeface="+mn-cs"/>
              </a:rPr>
              <a:t>1</a:t>
            </a:r>
            <a:r>
              <a:rPr lang="es-MX" sz="1400" dirty="0">
                <a:latin typeface="Soberana Sans" panose="02000000000000000000" pitchFamily="50" charset="0"/>
                <a:ea typeface="+mn-ea"/>
                <a:cs typeface="+mn-cs"/>
              </a:rPr>
              <a:t> </a:t>
            </a:r>
            <a:br>
              <a:rPr lang="es-MX" sz="1400" dirty="0">
                <a:latin typeface="Soberana Sans" panose="02000000000000000000" pitchFamily="50" charset="0"/>
                <a:ea typeface="+mn-ea"/>
                <a:cs typeface="+mn-cs"/>
              </a:rPr>
            </a:br>
            <a:r>
              <a:rPr lang="es-MX" sz="1400" dirty="0">
                <a:latin typeface="Soberana Sans" panose="02000000000000000000" pitchFamily="50" charset="0"/>
                <a:ea typeface="+mn-ea"/>
                <a:cs typeface="+mn-cs"/>
              </a:rPr>
              <a:t>que dieron leche materna al recién nacido por entidad federativa, 2014</a:t>
            </a:r>
          </a:p>
        </p:txBody>
      </p:sp>
      <p:graphicFrame>
        <p:nvGraphicFramePr>
          <p:cNvPr id="6" name="5 Gráfico"/>
          <p:cNvGraphicFramePr/>
          <p:nvPr>
            <p:extLst>
              <p:ext uri="{D42A27DB-BD31-4B8C-83A1-F6EECF244321}">
                <p14:modId xmlns:p14="http://schemas.microsoft.com/office/powerpoint/2010/main" val="427787178"/>
              </p:ext>
            </p:extLst>
          </p:nvPr>
        </p:nvGraphicFramePr>
        <p:xfrm>
          <a:off x="0" y="1073427"/>
          <a:ext cx="9144000" cy="4782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358011" y="993101"/>
            <a:ext cx="17289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prstClr val="black"/>
                </a:solidFill>
                <a:latin typeface="Soberana Sans" pitchFamily="50" charset="0"/>
              </a:rPr>
              <a:t>Porcentaje</a:t>
            </a:r>
          </a:p>
        </p:txBody>
      </p:sp>
      <p:sp>
        <p:nvSpPr>
          <p:cNvPr id="7" name="6 Rectángulo"/>
          <p:cNvSpPr/>
          <p:nvPr/>
        </p:nvSpPr>
        <p:spPr>
          <a:xfrm>
            <a:off x="774120" y="6340688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kern="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rPr>
              <a:t>1</a:t>
            </a:r>
            <a:r>
              <a:rPr lang="es-MX" sz="9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rPr>
              <a:t>Mujeres con últimos hijos nacidos vivos en los cinco años previos al levantamiento de la encuesta..</a:t>
            </a:r>
          </a:p>
          <a:p>
            <a:r>
              <a:rPr lang="es-MX" sz="9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rPr>
              <a:t>Fuente: Estimaciones del Consejo Nacional de Población con base en la ENADID  2014.</a:t>
            </a:r>
          </a:p>
        </p:txBody>
      </p:sp>
      <p:sp>
        <p:nvSpPr>
          <p:cNvPr id="12" name="6 CuadroTexto"/>
          <p:cNvSpPr txBox="1"/>
          <p:nvPr/>
        </p:nvSpPr>
        <p:spPr>
          <a:xfrm>
            <a:off x="4043606" y="6047710"/>
            <a:ext cx="10567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000" dirty="0">
                <a:latin typeface="Soberana Sans" pitchFamily="50" charset="0"/>
              </a:rPr>
              <a:t>Entidad</a:t>
            </a:r>
          </a:p>
        </p:txBody>
      </p:sp>
      <p:cxnSp>
        <p:nvCxnSpPr>
          <p:cNvPr id="11" name="10 Conector recto de flecha"/>
          <p:cNvCxnSpPr/>
          <p:nvPr/>
        </p:nvCxnSpPr>
        <p:spPr>
          <a:xfrm flipV="1">
            <a:off x="4211960" y="5878800"/>
            <a:ext cx="0" cy="216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 flipV="1">
            <a:off x="4994108" y="5878800"/>
            <a:ext cx="0" cy="216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513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574126784"/>
              </p:ext>
            </p:extLst>
          </p:nvPr>
        </p:nvGraphicFramePr>
        <p:xfrm>
          <a:off x="251520" y="1268760"/>
          <a:ext cx="856895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7668344" y="5541898"/>
            <a:ext cx="10801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000" dirty="0">
                <a:latin typeface="Soberana Sans" pitchFamily="50" charset="0"/>
              </a:rPr>
              <a:t>Porcentaje</a:t>
            </a:r>
          </a:p>
        </p:txBody>
      </p:sp>
      <p:sp>
        <p:nvSpPr>
          <p:cNvPr id="8" name="1 Título"/>
          <p:cNvSpPr txBox="1">
            <a:spLocks noGrp="1"/>
          </p:cNvSpPr>
          <p:nvPr>
            <p:ph type="title"/>
          </p:nvPr>
        </p:nvSpPr>
        <p:spPr>
          <a:xfrm>
            <a:off x="755576" y="260648"/>
            <a:ext cx="7633561" cy="52322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r>
              <a:rPr lang="es-MX" sz="1400" b="1" dirty="0">
                <a:latin typeface="Soberana Sans" panose="02000000000000000000" pitchFamily="50" charset="0"/>
                <a:ea typeface="+mn-ea"/>
                <a:cs typeface="+mn-cs"/>
              </a:rPr>
              <a:t>Gráfica 6.6. </a:t>
            </a:r>
            <a:r>
              <a:rPr lang="es-MX" sz="1400" dirty="0">
                <a:latin typeface="Soberana Sans" panose="02000000000000000000" pitchFamily="50" charset="0"/>
                <a:ea typeface="+mn-ea"/>
                <a:cs typeface="+mn-cs"/>
              </a:rPr>
              <a:t>Quintana Roo. Distribución porcentual de mujeres </a:t>
            </a:r>
            <a:br>
              <a:rPr lang="es-MX" sz="1400" dirty="0">
                <a:latin typeface="Soberana Sans" panose="02000000000000000000" pitchFamily="50" charset="0"/>
                <a:ea typeface="+mn-ea"/>
                <a:cs typeface="+mn-cs"/>
              </a:rPr>
            </a:br>
            <a:r>
              <a:rPr lang="es-MX" sz="1400" dirty="0">
                <a:latin typeface="Soberana Sans" panose="02000000000000000000" pitchFamily="50" charset="0"/>
                <a:ea typeface="+mn-ea"/>
                <a:cs typeface="+mn-cs"/>
              </a:rPr>
              <a:t>en edad fértil</a:t>
            </a:r>
            <a:r>
              <a:rPr lang="es-MX" sz="1400" baseline="30000" dirty="0">
                <a:latin typeface="Soberana Sans" panose="02000000000000000000" pitchFamily="50" charset="0"/>
                <a:ea typeface="+mn-ea"/>
                <a:cs typeface="+mn-cs"/>
              </a:rPr>
              <a:t>1</a:t>
            </a:r>
            <a:r>
              <a:rPr lang="es-MX" sz="1400" dirty="0">
                <a:latin typeface="Soberana Sans" panose="02000000000000000000" pitchFamily="50" charset="0"/>
                <a:ea typeface="+mn-ea"/>
                <a:cs typeface="+mn-cs"/>
              </a:rPr>
              <a:t> según razón de no amamantamiento, 2014</a:t>
            </a:r>
          </a:p>
        </p:txBody>
      </p:sp>
      <p:sp>
        <p:nvSpPr>
          <p:cNvPr id="9" name="8 Rectángulo"/>
          <p:cNvSpPr/>
          <p:nvPr/>
        </p:nvSpPr>
        <p:spPr>
          <a:xfrm>
            <a:off x="784280" y="6348184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kern="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rPr>
              <a:t>1</a:t>
            </a:r>
            <a:r>
              <a:rPr lang="es-MX" sz="9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rPr>
              <a:t>Mujeres con últimos hijos nacidos vivos en los cinco años previos al levantamiento de la encuesta.</a:t>
            </a:r>
          </a:p>
          <a:p>
            <a:r>
              <a:rPr lang="es-MX" sz="9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rPr>
              <a:t>Fuente: Estimaciones del Consejo Nacional de Población con base en la ENADID  2014.</a:t>
            </a:r>
          </a:p>
        </p:txBody>
      </p:sp>
    </p:spTree>
    <p:extLst>
      <p:ext uri="{BB962C8B-B14F-4D97-AF65-F5344CB8AC3E}">
        <p14:creationId xmlns:p14="http://schemas.microsoft.com/office/powerpoint/2010/main" val="186893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SSyR">
      <a:dk1>
        <a:sysClr val="windowText" lastClr="000000"/>
      </a:dk1>
      <a:lt1>
        <a:srgbClr val="FFFFFF"/>
      </a:lt1>
      <a:dk2>
        <a:srgbClr val="FFFFFF"/>
      </a:dk2>
      <a:lt2>
        <a:srgbClr val="FFFFFF"/>
      </a:lt2>
      <a:accent1>
        <a:srgbClr val="762EA4"/>
      </a:accent1>
      <a:accent2>
        <a:srgbClr val="009A48"/>
      </a:accent2>
      <a:accent3>
        <a:srgbClr val="D7023A"/>
      </a:accent3>
      <a:accent4>
        <a:srgbClr val="0085CF"/>
      </a:accent4>
      <a:accent5>
        <a:srgbClr val="E61998"/>
      </a:accent5>
      <a:accent6>
        <a:srgbClr val="006578"/>
      </a:accent6>
      <a:hlink>
        <a:srgbClr val="0000FF"/>
      </a:hlink>
      <a:folHlink>
        <a:srgbClr val="800080"/>
      </a:folHlink>
    </a:clrScheme>
    <a:fontScheme name="Soberana Sans">
      <a:majorFont>
        <a:latin typeface="Soberana Sans"/>
        <a:ea typeface=""/>
        <a:cs typeface=""/>
      </a:majorFont>
      <a:minorFont>
        <a:latin typeface="Soberan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5714</TotalTime>
  <Words>303</Words>
  <Application>Microsoft Office PowerPoint</Application>
  <PresentationFormat>Presentación en pantalla (4:3)</PresentationFormat>
  <Paragraphs>49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Salud materno-infantil</vt:lpstr>
      <vt:lpstr>Gráfica 6.1. Porcentaje de mujeres en edad fértil1 que acudieron a atención prenatal  en el primer trimestre del embarazo por entidad federativa, 2014</vt:lpstr>
      <vt:lpstr>Gráfica 6.2. Número promedio de revisiones prenatales  de mujeres en edad fértil1 por entidad federativa, 2014</vt:lpstr>
      <vt:lpstr>Gráfica 6.3. Quintana Roo. Porcentaje de mujeres en edad fértil1 según tipo de revisión que le realizaron en las consultas prenatales, 2014</vt:lpstr>
      <vt:lpstr>Gráfica 6.4. Quintana Roo. Distribución porcentual de mujeres  en edad fértil1 según tipo de parto, 2014</vt:lpstr>
      <vt:lpstr>Gráfica 6.5. Porcentaje de mujeres en edad fértil1  que dieron leche materna al recién nacido por entidad federativa, 2014</vt:lpstr>
      <vt:lpstr>Gráfica 6.6. Quintana Roo. Distribución porcentual de mujeres  en edad fértil1 según razón de no amamantamiento, 2014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Apartado 6</dc:title>
  <dc:creator>Muñoz Perez Virginia</dc:creator>
  <cp:lastModifiedBy>Ramirez Fragoso Mitzi</cp:lastModifiedBy>
  <cp:revision>63</cp:revision>
  <dcterms:created xsi:type="dcterms:W3CDTF">2016-08-29T13:56:47Z</dcterms:created>
  <dcterms:modified xsi:type="dcterms:W3CDTF">2017-04-28T22:43:07Z</dcterms:modified>
</cp:coreProperties>
</file>