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7"/>
  </p:notesMasterIdLst>
  <p:handoutMasterIdLst>
    <p:handoutMasterId r:id="rId18"/>
  </p:handoutMasterIdLst>
  <p:sldIdLst>
    <p:sldId id="290" r:id="rId5"/>
    <p:sldId id="322" r:id="rId6"/>
    <p:sldId id="302" r:id="rId7"/>
    <p:sldId id="330" r:id="rId8"/>
    <p:sldId id="331" r:id="rId9"/>
    <p:sldId id="329" r:id="rId10"/>
    <p:sldId id="337" r:id="rId11"/>
    <p:sldId id="259" r:id="rId12"/>
    <p:sldId id="328" r:id="rId13"/>
    <p:sldId id="266" r:id="rId14"/>
    <p:sldId id="332" r:id="rId15"/>
    <p:sldId id="326" r:id="rId16"/>
  </p:sldIdLst>
  <p:sldSz cx="12192000" cy="16256000"/>
  <p:notesSz cx="4565650"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06" autoAdjust="0"/>
    <p:restoredTop sz="94601"/>
  </p:normalViewPr>
  <p:slideViewPr>
    <p:cSldViewPr snapToGrid="0">
      <p:cViewPr varScale="1">
        <p:scale>
          <a:sx n="47" d="100"/>
          <a:sy n="47" d="100"/>
        </p:scale>
        <p:origin x="208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093758945829848"/>
          <c:y val="1.5782828282828284E-2"/>
          <c:w val="0.67251652423952002"/>
          <c:h val="0.92353290119038145"/>
        </c:manualLayout>
      </c:layout>
      <c:barChart>
        <c:barDir val="bar"/>
        <c:grouping val="clustered"/>
        <c:varyColors val="0"/>
        <c:ser>
          <c:idx val="0"/>
          <c:order val="0"/>
          <c:tx>
            <c:strRef>
              <c:f>Hoja1!$E$25</c:f>
              <c:strCache>
                <c:ptCount val="1"/>
                <c:pt idx="0">
                  <c:v>2026</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accent6">
                        <a:lumMod val="75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Hoja1!$D$26:$D$36</c:f>
              <c:strCache>
                <c:ptCount val="11"/>
                <c:pt idx="0">
                  <c:v>Isla Mujeres</c:v>
                </c:pt>
                <c:pt idx="1">
                  <c:v>Lázaro Cárdenas</c:v>
                </c:pt>
                <c:pt idx="2">
                  <c:v>Puerto Morelos</c:v>
                </c:pt>
                <c:pt idx="3">
                  <c:v>José María Morelos</c:v>
                </c:pt>
                <c:pt idx="4">
                  <c:v>Bacalar</c:v>
                </c:pt>
                <c:pt idx="5">
                  <c:v>Tulum</c:v>
                </c:pt>
                <c:pt idx="6">
                  <c:v>Felipe Carrillo Puerto</c:v>
                </c:pt>
                <c:pt idx="7">
                  <c:v>Cozumel</c:v>
                </c:pt>
                <c:pt idx="8">
                  <c:v>Othón P. Blanco</c:v>
                </c:pt>
                <c:pt idx="9">
                  <c:v>Playa del Carmen </c:v>
                </c:pt>
                <c:pt idx="10">
                  <c:v>Benito Juárez</c:v>
                </c:pt>
              </c:strCache>
            </c:strRef>
          </c:cat>
          <c:val>
            <c:numRef>
              <c:f>Hoja1!$E$26:$E$36</c:f>
              <c:numCache>
                <c:formatCode>#,##0</c:formatCode>
                <c:ptCount val="11"/>
                <c:pt idx="0">
                  <c:v>11461</c:v>
                </c:pt>
                <c:pt idx="1">
                  <c:v>14598</c:v>
                </c:pt>
                <c:pt idx="2">
                  <c:v>15977</c:v>
                </c:pt>
                <c:pt idx="3">
                  <c:v>16481</c:v>
                </c:pt>
                <c:pt idx="4">
                  <c:v>21608</c:v>
                </c:pt>
                <c:pt idx="5">
                  <c:v>27666</c:v>
                </c:pt>
                <c:pt idx="6">
                  <c:v>46624</c:v>
                </c:pt>
                <c:pt idx="7">
                  <c:v>48097</c:v>
                </c:pt>
                <c:pt idx="8">
                  <c:v>132918</c:v>
                </c:pt>
                <c:pt idx="9">
                  <c:v>205142</c:v>
                </c:pt>
                <c:pt idx="10">
                  <c:v>523577</c:v>
                </c:pt>
              </c:numCache>
            </c:numRef>
          </c:val>
          <c:extLst>
            <c:ext xmlns:c16="http://schemas.microsoft.com/office/drawing/2014/chart" uri="{C3380CC4-5D6E-409C-BE32-E72D297353CC}">
              <c16:uniqueId val="{00000000-EA12-4BCC-807B-C0E7463882B8}"/>
            </c:ext>
          </c:extLst>
        </c:ser>
        <c:ser>
          <c:idx val="1"/>
          <c:order val="1"/>
          <c:tx>
            <c:strRef>
              <c:f>Hoja1!$F$25</c:f>
              <c:strCache>
                <c:ptCount val="1"/>
                <c:pt idx="0">
                  <c:v>2020</c:v>
                </c:pt>
              </c:strCache>
            </c:strRef>
          </c:tx>
          <c:spPr>
            <a:solidFill>
              <a:srgbClr val="92D050"/>
            </a:solidFill>
            <a:ln>
              <a:noFill/>
            </a:ln>
            <a:effectLst/>
          </c:spPr>
          <c:invertIfNegative val="0"/>
          <c:dLbls>
            <c:dLbl>
              <c:idx val="1"/>
              <c:layout>
                <c:manualLayout>
                  <c:x val="1.8328481646107946E-2"/>
                  <c:y val="4.1424745994836395E-8"/>
                </c:manualLayout>
              </c:layout>
              <c:tx>
                <c:rich>
                  <a:bodyPr rot="0" spcFirstLastPara="1" vertOverflow="ellipsis" vert="horz" wrap="square" lIns="38100" tIns="19050" rIns="38100" bIns="19050" anchor="ctr" anchorCtr="1">
                    <a:noAutofit/>
                  </a:bodyPr>
                  <a:lstStyle/>
                  <a:p>
                    <a:pPr>
                      <a:defRPr sz="2000" b="1" i="0" u="none" strike="noStrike" kern="1200" baseline="0">
                        <a:solidFill>
                          <a:srgbClr val="C00000"/>
                        </a:solidFill>
                        <a:latin typeface="+mn-lt"/>
                        <a:ea typeface="+mn-ea"/>
                        <a:cs typeface="+mn-cs"/>
                      </a:defRPr>
                    </a:pPr>
                    <a:r>
                      <a:rPr lang="en-US" dirty="0"/>
                      <a:t>14,327</a:t>
                    </a:r>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rgbClr val="C00000"/>
                      </a:solidFill>
                      <a:latin typeface="+mn-lt"/>
                      <a:ea typeface="+mn-ea"/>
                      <a:cs typeface="+mn-cs"/>
                    </a:defRPr>
                  </a:pPr>
                  <a:endParaRPr lang="es-MX"/>
                </a:p>
              </c:txPr>
              <c:dLblPos val="outEnd"/>
              <c:showLegendKey val="0"/>
              <c:showVal val="1"/>
              <c:showCatName val="0"/>
              <c:showSerName val="0"/>
              <c:showPercent val="0"/>
              <c:showBubbleSize val="0"/>
              <c:extLst>
                <c:ext xmlns:c15="http://schemas.microsoft.com/office/drawing/2012/chart" uri="{CE6537A1-D6FC-4f65-9D91-7224C49458BB}">
                  <c15:layout>
                    <c:manualLayout>
                      <c:w val="8.1345677534796546E-2"/>
                      <c:h val="1.6219527956732677E-2"/>
                    </c:manualLayout>
                  </c15:layout>
                  <c15:showDataLabelsRange val="0"/>
                </c:ext>
                <c:ext xmlns:c16="http://schemas.microsoft.com/office/drawing/2014/chart" uri="{C3380CC4-5D6E-409C-BE32-E72D297353CC}">
                  <c16:uniqueId val="{00000002-EA12-4BCC-807B-C0E7463882B8}"/>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rgbClr val="C00000"/>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Hoja1!$D$26:$D$36</c:f>
              <c:strCache>
                <c:ptCount val="11"/>
                <c:pt idx="0">
                  <c:v>Isla Mujeres</c:v>
                </c:pt>
                <c:pt idx="1">
                  <c:v>Lázaro Cárdenas</c:v>
                </c:pt>
                <c:pt idx="2">
                  <c:v>Puerto Morelos</c:v>
                </c:pt>
                <c:pt idx="3">
                  <c:v>José María Morelos</c:v>
                </c:pt>
                <c:pt idx="4">
                  <c:v>Bacalar</c:v>
                </c:pt>
                <c:pt idx="5">
                  <c:v>Tulum</c:v>
                </c:pt>
                <c:pt idx="6">
                  <c:v>Felipe Carrillo Puerto</c:v>
                </c:pt>
                <c:pt idx="7">
                  <c:v>Cozumel</c:v>
                </c:pt>
                <c:pt idx="8">
                  <c:v>Othón P. Blanco</c:v>
                </c:pt>
                <c:pt idx="9">
                  <c:v>Playa del Carmen </c:v>
                </c:pt>
                <c:pt idx="10">
                  <c:v>Benito Juárez</c:v>
                </c:pt>
              </c:strCache>
            </c:strRef>
          </c:cat>
          <c:val>
            <c:numRef>
              <c:f>Hoja1!$F$26:$F$36</c:f>
              <c:numCache>
                <c:formatCode>General</c:formatCode>
                <c:ptCount val="11"/>
                <c:pt idx="0" formatCode="#,##0">
                  <c:v>11144</c:v>
                </c:pt>
                <c:pt idx="1">
                  <c:v>0</c:v>
                </c:pt>
                <c:pt idx="2" formatCode="#,##0">
                  <c:v>13090</c:v>
                </c:pt>
                <c:pt idx="3" formatCode="#,##0">
                  <c:v>19310</c:v>
                </c:pt>
                <c:pt idx="4" formatCode="#,##0">
                  <c:v>20703</c:v>
                </c:pt>
                <c:pt idx="5" formatCode="#,##0">
                  <c:v>22331</c:v>
                </c:pt>
                <c:pt idx="6" formatCode="#,##0">
                  <c:v>42036</c:v>
                </c:pt>
                <c:pt idx="7" formatCode="#,##0">
                  <c:v>44211</c:v>
                </c:pt>
                <c:pt idx="8" formatCode="#,##0">
                  <c:v>118552</c:v>
                </c:pt>
                <c:pt idx="9" formatCode="#,##0">
                  <c:v>163324</c:v>
                </c:pt>
                <c:pt idx="10" formatCode="#,##0">
                  <c:v>452178</c:v>
                </c:pt>
              </c:numCache>
            </c:numRef>
          </c:val>
          <c:extLst>
            <c:ext xmlns:c16="http://schemas.microsoft.com/office/drawing/2014/chart" uri="{C3380CC4-5D6E-409C-BE32-E72D297353CC}">
              <c16:uniqueId val="{00000001-EA12-4BCC-807B-C0E7463882B8}"/>
            </c:ext>
          </c:extLst>
        </c:ser>
        <c:dLbls>
          <c:showLegendKey val="0"/>
          <c:showVal val="0"/>
          <c:showCatName val="0"/>
          <c:showSerName val="0"/>
          <c:showPercent val="0"/>
          <c:showBubbleSize val="0"/>
        </c:dLbls>
        <c:gapWidth val="182"/>
        <c:axId val="940492527"/>
        <c:axId val="940492047"/>
      </c:barChart>
      <c:catAx>
        <c:axId val="9404925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s-MX"/>
          </a:p>
        </c:txPr>
        <c:crossAx val="940492047"/>
        <c:crosses val="autoZero"/>
        <c:auto val="1"/>
        <c:lblAlgn val="ctr"/>
        <c:lblOffset val="100"/>
        <c:noMultiLvlLbl val="0"/>
      </c:catAx>
      <c:valAx>
        <c:axId val="940492047"/>
        <c:scaling>
          <c:orientation val="minMax"/>
        </c:scaling>
        <c:delete val="1"/>
        <c:axPos val="b"/>
        <c:numFmt formatCode="#,##0" sourceLinked="1"/>
        <c:majorTickMark val="none"/>
        <c:minorTickMark val="none"/>
        <c:tickLblPos val="nextTo"/>
        <c:crossAx val="940492527"/>
        <c:crosses val="autoZero"/>
        <c:crossBetween val="between"/>
      </c:valAx>
      <c:spPr>
        <a:noFill/>
        <a:ln>
          <a:noFill/>
        </a:ln>
        <a:effectLst/>
      </c:spPr>
    </c:plotArea>
    <c:legend>
      <c:legendPos val="b"/>
      <c:layout>
        <c:manualLayout>
          <c:xMode val="edge"/>
          <c:yMode val="edge"/>
          <c:x val="0.53335253782945791"/>
          <c:y val="0.94061921028253825"/>
          <c:w val="0.46664746217054209"/>
          <c:h val="5.9378104977651079E-2"/>
        </c:manualLayout>
      </c:layout>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2800" b="1" i="0" u="none" strike="noStrike" kern="1200" spc="0" baseline="0">
                <a:solidFill>
                  <a:srgbClr val="C00000"/>
                </a:solidFill>
                <a:latin typeface="+mn-lt"/>
                <a:ea typeface="+mn-ea"/>
                <a:cs typeface="+mn-cs"/>
              </a:defRPr>
            </a:pPr>
            <a:r>
              <a:rPr lang="es-MX" sz="2800" b="1" dirty="0">
                <a:solidFill>
                  <a:schemeClr val="accent4">
                    <a:lumMod val="75000"/>
                  </a:schemeClr>
                </a:solidFill>
              </a:rPr>
              <a:t>Hogares con persona</a:t>
            </a:r>
            <a:r>
              <a:rPr lang="es-MX" sz="2800" b="1" baseline="0" dirty="0">
                <a:solidFill>
                  <a:schemeClr val="accent4">
                    <a:lumMod val="75000"/>
                  </a:schemeClr>
                </a:solidFill>
              </a:rPr>
              <a:t> de referencia mujer por entidad federativa </a:t>
            </a:r>
            <a:endParaRPr lang="es-MX" sz="2800" b="1" dirty="0">
              <a:solidFill>
                <a:schemeClr val="accent4">
                  <a:lumMod val="75000"/>
                </a:schemeClr>
              </a:solidFill>
            </a:endParaRPr>
          </a:p>
        </c:rich>
      </c:tx>
      <c:layout>
        <c:manualLayout>
          <c:xMode val="edge"/>
          <c:yMode val="edge"/>
          <c:x val="0.10601389847039513"/>
          <c:y val="1.8083893603103467E-2"/>
        </c:manualLayout>
      </c:layout>
      <c:overlay val="0"/>
      <c:spPr>
        <a:noFill/>
        <a:ln>
          <a:noFill/>
        </a:ln>
        <a:effectLst/>
      </c:spPr>
      <c:txPr>
        <a:bodyPr rot="0" spcFirstLastPara="1" vertOverflow="ellipsis" vert="horz" wrap="square" anchor="ctr" anchorCtr="1"/>
        <a:lstStyle/>
        <a:p>
          <a:pPr algn="l">
            <a:defRPr sz="2800" b="1" i="0" u="none" strike="noStrike" kern="1200" spc="0" baseline="0">
              <a:solidFill>
                <a:srgbClr val="C00000"/>
              </a:solidFill>
              <a:latin typeface="+mn-lt"/>
              <a:ea typeface="+mn-ea"/>
              <a:cs typeface="+mn-cs"/>
            </a:defRPr>
          </a:pPr>
          <a:endParaRPr lang="es-MX"/>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spPr>
            <a:solidFill>
              <a:srgbClr val="F2850E"/>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Hoja1!$B$13:$B$45</c:f>
              <c:strCache>
                <c:ptCount val="33"/>
                <c:pt idx="0">
                  <c:v>Chiapas</c:v>
                </c:pt>
                <c:pt idx="1">
                  <c:v>Nuevo León</c:v>
                </c:pt>
                <c:pt idx="2">
                  <c:v>Zacatecas</c:v>
                </c:pt>
                <c:pt idx="3">
                  <c:v>Coahuila</c:v>
                </c:pt>
                <c:pt idx="4">
                  <c:v>Tlaxcala </c:v>
                </c:pt>
                <c:pt idx="5">
                  <c:v>San Luis Potosí</c:v>
                </c:pt>
                <c:pt idx="6">
                  <c:v>Oaxaca</c:v>
                </c:pt>
                <c:pt idx="7">
                  <c:v>Hidalgo</c:v>
                </c:pt>
                <c:pt idx="8">
                  <c:v>Aguas Calientes</c:v>
                </c:pt>
                <c:pt idx="9">
                  <c:v>Campeche</c:v>
                </c:pt>
                <c:pt idx="10">
                  <c:v>Tabasco</c:v>
                </c:pt>
                <c:pt idx="11">
                  <c:v>Tamaulipas</c:v>
                </c:pt>
                <c:pt idx="12">
                  <c:v>Puebla</c:v>
                </c:pt>
                <c:pt idx="13">
                  <c:v>Baja Clifornia Sur</c:v>
                </c:pt>
                <c:pt idx="14">
                  <c:v>Baja California</c:v>
                </c:pt>
                <c:pt idx="15">
                  <c:v>Durango</c:v>
                </c:pt>
                <c:pt idx="16">
                  <c:v>Yucatán</c:v>
                </c:pt>
                <c:pt idx="17">
                  <c:v>Michoacan</c:v>
                </c:pt>
                <c:pt idx="18">
                  <c:v>Estado de México</c:v>
                </c:pt>
                <c:pt idx="19">
                  <c:v>Quintana Roo</c:v>
                </c:pt>
                <c:pt idx="20">
                  <c:v>Queretaro</c:v>
                </c:pt>
                <c:pt idx="21">
                  <c:v>Nayarít</c:v>
                </c:pt>
                <c:pt idx="22">
                  <c:v>Guana juato</c:v>
                </c:pt>
                <c:pt idx="23">
                  <c:v>Baja California</c:v>
                </c:pt>
                <c:pt idx="24">
                  <c:v>Chihahua</c:v>
                </c:pt>
                <c:pt idx="25">
                  <c:v>Veracruz</c:v>
                </c:pt>
                <c:pt idx="26">
                  <c:v>Jalisco</c:v>
                </c:pt>
                <c:pt idx="27">
                  <c:v>Sonora</c:v>
                </c:pt>
                <c:pt idx="28">
                  <c:v>Colima</c:v>
                </c:pt>
                <c:pt idx="29">
                  <c:v>Sinaloa</c:v>
                </c:pt>
                <c:pt idx="30">
                  <c:v>Morelos</c:v>
                </c:pt>
                <c:pt idx="31">
                  <c:v>Guerrero</c:v>
                </c:pt>
                <c:pt idx="32">
                  <c:v>Ciudad de México</c:v>
                </c:pt>
              </c:strCache>
            </c:strRef>
          </c:cat>
          <c:val>
            <c:numRef>
              <c:f>Hoja1!$C$13:$C$45</c:f>
              <c:numCache>
                <c:formatCode>0%</c:formatCode>
                <c:ptCount val="33"/>
                <c:pt idx="0">
                  <c:v>0.27</c:v>
                </c:pt>
                <c:pt idx="1">
                  <c:v>0.27</c:v>
                </c:pt>
                <c:pt idx="2">
                  <c:v>0.28000000000000003</c:v>
                </c:pt>
                <c:pt idx="3">
                  <c:v>0.28999999999999998</c:v>
                </c:pt>
                <c:pt idx="4">
                  <c:v>0.3</c:v>
                </c:pt>
                <c:pt idx="5">
                  <c:v>0.31</c:v>
                </c:pt>
                <c:pt idx="6">
                  <c:v>0.31</c:v>
                </c:pt>
                <c:pt idx="7">
                  <c:v>0.31</c:v>
                </c:pt>
                <c:pt idx="8">
                  <c:v>0.31</c:v>
                </c:pt>
                <c:pt idx="9">
                  <c:v>0.31</c:v>
                </c:pt>
                <c:pt idx="10">
                  <c:v>0.31</c:v>
                </c:pt>
                <c:pt idx="11">
                  <c:v>0.31</c:v>
                </c:pt>
                <c:pt idx="12">
                  <c:v>0.32</c:v>
                </c:pt>
                <c:pt idx="13">
                  <c:v>0.32</c:v>
                </c:pt>
                <c:pt idx="14">
                  <c:v>0.32</c:v>
                </c:pt>
                <c:pt idx="15">
                  <c:v>0.32</c:v>
                </c:pt>
                <c:pt idx="16">
                  <c:v>0.32</c:v>
                </c:pt>
                <c:pt idx="17">
                  <c:v>0.32</c:v>
                </c:pt>
                <c:pt idx="18">
                  <c:v>0.32</c:v>
                </c:pt>
                <c:pt idx="19">
                  <c:v>0.33</c:v>
                </c:pt>
                <c:pt idx="20">
                  <c:v>0.33</c:v>
                </c:pt>
                <c:pt idx="21">
                  <c:v>0.33</c:v>
                </c:pt>
                <c:pt idx="22">
                  <c:v>0.33</c:v>
                </c:pt>
                <c:pt idx="23">
                  <c:v>0.33</c:v>
                </c:pt>
                <c:pt idx="24">
                  <c:v>0.34</c:v>
                </c:pt>
                <c:pt idx="25">
                  <c:v>0.34</c:v>
                </c:pt>
                <c:pt idx="26">
                  <c:v>0.34</c:v>
                </c:pt>
                <c:pt idx="27">
                  <c:v>0.34</c:v>
                </c:pt>
                <c:pt idx="28">
                  <c:v>0.35</c:v>
                </c:pt>
                <c:pt idx="29">
                  <c:v>0.35</c:v>
                </c:pt>
                <c:pt idx="30">
                  <c:v>0.35</c:v>
                </c:pt>
                <c:pt idx="31">
                  <c:v>0.35</c:v>
                </c:pt>
                <c:pt idx="32">
                  <c:v>0.4</c:v>
                </c:pt>
              </c:numCache>
            </c:numRef>
          </c:val>
          <c:extLst>
            <c:ext xmlns:c16="http://schemas.microsoft.com/office/drawing/2014/chart" uri="{C3380CC4-5D6E-409C-BE32-E72D297353CC}">
              <c16:uniqueId val="{00000000-51C6-4815-8470-19740ABAE8C4}"/>
            </c:ext>
          </c:extLst>
        </c:ser>
        <c:dLbls>
          <c:showLegendKey val="0"/>
          <c:showVal val="1"/>
          <c:showCatName val="0"/>
          <c:showSerName val="0"/>
          <c:showPercent val="0"/>
          <c:showBubbleSize val="0"/>
        </c:dLbls>
        <c:gapWidth val="150"/>
        <c:shape val="box"/>
        <c:axId val="961542192"/>
        <c:axId val="961539312"/>
        <c:axId val="0"/>
      </c:bar3DChart>
      <c:catAx>
        <c:axId val="961542192"/>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MX"/>
          </a:p>
        </c:txPr>
        <c:crossAx val="961539312"/>
        <c:crosses val="autoZero"/>
        <c:auto val="1"/>
        <c:lblAlgn val="ctr"/>
        <c:lblOffset val="100"/>
        <c:noMultiLvlLbl val="0"/>
      </c:catAx>
      <c:valAx>
        <c:axId val="961539312"/>
        <c:scaling>
          <c:orientation val="minMax"/>
        </c:scaling>
        <c:delete val="0"/>
        <c:axPos val="b"/>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9615421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rgbClr val="C00000"/>
                </a:solidFill>
                <a:latin typeface="+mn-lt"/>
                <a:ea typeface="+mn-ea"/>
                <a:cs typeface="+mn-cs"/>
              </a:defRPr>
            </a:pPr>
            <a:r>
              <a:rPr lang="es-MX" sz="2800" b="1" dirty="0">
                <a:solidFill>
                  <a:schemeClr val="accent4">
                    <a:lumMod val="75000"/>
                  </a:schemeClr>
                </a:solidFill>
              </a:rPr>
              <a:t>Distribución</a:t>
            </a:r>
            <a:r>
              <a:rPr lang="es-MX" sz="2800" b="1" baseline="0" dirty="0">
                <a:solidFill>
                  <a:schemeClr val="accent4">
                    <a:lumMod val="75000"/>
                  </a:schemeClr>
                </a:solidFill>
              </a:rPr>
              <a:t> porcentual de los hogares censales familiares, según composición familiar  </a:t>
            </a:r>
            <a:endParaRPr lang="es-MX" sz="2800" b="1" dirty="0">
              <a:solidFill>
                <a:schemeClr val="accent4">
                  <a:lumMod val="75000"/>
                </a:schemeClr>
              </a:solidFill>
            </a:endParaRPr>
          </a:p>
        </c:rich>
      </c:tx>
      <c:overlay val="0"/>
      <c:spPr>
        <a:noFill/>
        <a:ln>
          <a:noFill/>
        </a:ln>
        <a:effectLst/>
      </c:spPr>
      <c:txPr>
        <a:bodyPr rot="0" spcFirstLastPara="1" vertOverflow="ellipsis" vert="horz" wrap="square" anchor="ctr" anchorCtr="1"/>
        <a:lstStyle/>
        <a:p>
          <a:pPr>
            <a:defRPr sz="2800" b="0" i="0" u="none" strike="noStrike" kern="1200" spc="0" baseline="0">
              <a:solidFill>
                <a:srgbClr val="C00000"/>
              </a:solidFill>
              <a:latin typeface="+mn-lt"/>
              <a:ea typeface="+mn-ea"/>
              <a:cs typeface="+mn-cs"/>
            </a:defRPr>
          </a:pPr>
          <a:endParaRPr lang="es-MX"/>
        </a:p>
      </c:txPr>
    </c:title>
    <c:autoTitleDeleted val="0"/>
    <c:plotArea>
      <c:layout>
        <c:manualLayout>
          <c:layoutTarget val="inner"/>
          <c:xMode val="edge"/>
          <c:yMode val="edge"/>
          <c:x val="0"/>
          <c:y val="0.26774288216108399"/>
          <c:w val="1"/>
          <c:h val="0.69892561372198614"/>
        </c:manualLayout>
      </c:layout>
      <c:barChart>
        <c:barDir val="col"/>
        <c:grouping val="clustered"/>
        <c:varyColors val="0"/>
        <c:ser>
          <c:idx val="0"/>
          <c:order val="0"/>
          <c:tx>
            <c:strRef>
              <c:f>Hoja1!$B$49</c:f>
              <c:strCache>
                <c:ptCount val="1"/>
                <c:pt idx="0">
                  <c:v>Parejas con hijos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Hoja1!$C$49</c:f>
              <c:numCache>
                <c:formatCode>General</c:formatCode>
                <c:ptCount val="1"/>
                <c:pt idx="0">
                  <c:v>56.9</c:v>
                </c:pt>
              </c:numCache>
            </c:numRef>
          </c:val>
          <c:extLst>
            <c:ext xmlns:c16="http://schemas.microsoft.com/office/drawing/2014/chart" uri="{C3380CC4-5D6E-409C-BE32-E72D297353CC}">
              <c16:uniqueId val="{00000000-575A-4501-9182-00352339975E}"/>
            </c:ext>
          </c:extLst>
        </c:ser>
        <c:ser>
          <c:idx val="1"/>
          <c:order val="1"/>
          <c:tx>
            <c:strRef>
              <c:f>Hoja1!$B$50</c:f>
              <c:strCache>
                <c:ptCount val="1"/>
                <c:pt idx="0">
                  <c:v>Parejas sin hijos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Hoja1!$C$50</c:f>
              <c:numCache>
                <c:formatCode>General</c:formatCode>
                <c:ptCount val="1"/>
                <c:pt idx="0">
                  <c:v>19.600000000000001</c:v>
                </c:pt>
              </c:numCache>
            </c:numRef>
          </c:val>
          <c:extLst>
            <c:ext xmlns:c16="http://schemas.microsoft.com/office/drawing/2014/chart" uri="{C3380CC4-5D6E-409C-BE32-E72D297353CC}">
              <c16:uniqueId val="{00000001-575A-4501-9182-00352339975E}"/>
            </c:ext>
          </c:extLst>
        </c:ser>
        <c:ser>
          <c:idx val="2"/>
          <c:order val="2"/>
          <c:tx>
            <c:strRef>
              <c:f>Hoja1!$B$51</c:f>
              <c:strCache>
                <c:ptCount val="1"/>
                <c:pt idx="0">
                  <c:v>Madres con hijos</c:v>
                </c:pt>
              </c:strCache>
            </c:strRef>
          </c:tx>
          <c:spPr>
            <a:solidFill>
              <a:schemeClr val="accent3"/>
            </a:solidFill>
            <a:ln>
              <a:no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MX"/>
                </a:p>
              </c:txPr>
              <c:dLblPos val="outEnd"/>
              <c:showLegendKey val="0"/>
              <c:showVal val="1"/>
              <c:showCatName val="0"/>
              <c:showSerName val="0"/>
              <c:showPercent val="0"/>
              <c:showBubbleSize val="0"/>
              <c:extLst>
                <c:ext xmlns:c16="http://schemas.microsoft.com/office/drawing/2014/chart" uri="{C3380CC4-5D6E-409C-BE32-E72D297353CC}">
                  <c16:uniqueId val="{00000002-575A-4501-9182-00352339975E}"/>
                </c:ext>
              </c:extLst>
            </c:dLbl>
            <c:spPr>
              <a:noFill/>
              <a:ln>
                <a:noFill/>
              </a:ln>
              <a:effectLst/>
            </c:spPr>
            <c:txPr>
              <a:bodyPr rot="0" spcFirstLastPara="1" vertOverflow="ellipsis" vert="horz" wrap="square" lIns="38100" tIns="19050" rIns="38100" bIns="19050" anchor="ctr" anchorCtr="1">
                <a:spAutoFit/>
              </a:bodyPr>
              <a:lstStyle/>
              <a:p>
                <a:pPr>
                  <a:defRPr sz="2800" b="0" i="0" u="none" strike="noStrike" kern="1200" baseline="0">
                    <a:solidFill>
                      <a:schemeClr val="tx1">
                        <a:lumMod val="75000"/>
                        <a:lumOff val="25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Hoja1!$C$51</c:f>
              <c:numCache>
                <c:formatCode>General</c:formatCode>
                <c:ptCount val="1"/>
                <c:pt idx="0">
                  <c:v>14.6</c:v>
                </c:pt>
              </c:numCache>
            </c:numRef>
          </c:val>
          <c:extLst>
            <c:ext xmlns:c16="http://schemas.microsoft.com/office/drawing/2014/chart" uri="{C3380CC4-5D6E-409C-BE32-E72D297353CC}">
              <c16:uniqueId val="{00000003-575A-4501-9182-00352339975E}"/>
            </c:ext>
          </c:extLst>
        </c:ser>
        <c:ser>
          <c:idx val="3"/>
          <c:order val="3"/>
          <c:tx>
            <c:strRef>
              <c:f>Hoja1!$B$52</c:f>
              <c:strCache>
                <c:ptCount val="1"/>
                <c:pt idx="0">
                  <c:v>Padres con hijos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Hoja1!$C$52</c:f>
              <c:numCache>
                <c:formatCode>General</c:formatCode>
                <c:ptCount val="1"/>
                <c:pt idx="0">
                  <c:v>3.2</c:v>
                </c:pt>
              </c:numCache>
            </c:numRef>
          </c:val>
          <c:extLst>
            <c:ext xmlns:c16="http://schemas.microsoft.com/office/drawing/2014/chart" uri="{C3380CC4-5D6E-409C-BE32-E72D297353CC}">
              <c16:uniqueId val="{00000004-575A-4501-9182-00352339975E}"/>
            </c:ext>
          </c:extLst>
        </c:ser>
        <c:ser>
          <c:idx val="4"/>
          <c:order val="4"/>
          <c:tx>
            <c:strRef>
              <c:f>Hoja1!$B$53</c:f>
              <c:strCache>
                <c:ptCount val="1"/>
                <c:pt idx="0">
                  <c:v>Persona de referencia sin nucleo familiar</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Hoja1!$C$53</c:f>
              <c:numCache>
                <c:formatCode>General</c:formatCode>
                <c:ptCount val="1"/>
                <c:pt idx="0">
                  <c:v>5.8</c:v>
                </c:pt>
              </c:numCache>
            </c:numRef>
          </c:val>
          <c:extLst>
            <c:ext xmlns:c16="http://schemas.microsoft.com/office/drawing/2014/chart" uri="{C3380CC4-5D6E-409C-BE32-E72D297353CC}">
              <c16:uniqueId val="{00000005-575A-4501-9182-00352339975E}"/>
            </c:ext>
          </c:extLst>
        </c:ser>
        <c:dLbls>
          <c:dLblPos val="outEnd"/>
          <c:showLegendKey val="0"/>
          <c:showVal val="1"/>
          <c:showCatName val="0"/>
          <c:showSerName val="0"/>
          <c:showPercent val="0"/>
          <c:showBubbleSize val="0"/>
        </c:dLbls>
        <c:gapWidth val="219"/>
        <c:overlap val="-27"/>
        <c:axId val="398852031"/>
        <c:axId val="398853471"/>
      </c:barChart>
      <c:catAx>
        <c:axId val="398852031"/>
        <c:scaling>
          <c:orientation val="minMax"/>
        </c:scaling>
        <c:delete val="1"/>
        <c:axPos val="b"/>
        <c:numFmt formatCode="General" sourceLinked="1"/>
        <c:majorTickMark val="none"/>
        <c:minorTickMark val="none"/>
        <c:tickLblPos val="nextTo"/>
        <c:crossAx val="398853471"/>
        <c:crosses val="autoZero"/>
        <c:auto val="1"/>
        <c:lblAlgn val="ctr"/>
        <c:lblOffset val="100"/>
        <c:noMultiLvlLbl val="0"/>
      </c:catAx>
      <c:valAx>
        <c:axId val="398853471"/>
        <c:scaling>
          <c:orientation val="minMax"/>
        </c:scaling>
        <c:delete val="1"/>
        <c:axPos val="l"/>
        <c:numFmt formatCode="General" sourceLinked="1"/>
        <c:majorTickMark val="none"/>
        <c:minorTickMark val="none"/>
        <c:tickLblPos val="nextTo"/>
        <c:crossAx val="39885203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cap="all" spc="50" baseline="0">
                <a:solidFill>
                  <a:srgbClr val="C00000"/>
                </a:solidFill>
                <a:latin typeface="+mn-lt"/>
                <a:ea typeface="+mn-ea"/>
                <a:cs typeface="+mn-cs"/>
              </a:defRPr>
            </a:pPr>
            <a:r>
              <a:rPr lang="es-MX" sz="2000" b="1" dirty="0">
                <a:solidFill>
                  <a:srgbClr val="C00000"/>
                </a:solidFill>
              </a:rPr>
              <a:t>Madres o Padres que viven sin pareja, con sus hijos</a:t>
            </a:r>
          </a:p>
        </c:rich>
      </c:tx>
      <c:overlay val="0"/>
      <c:spPr>
        <a:noFill/>
        <a:ln>
          <a:noFill/>
        </a:ln>
        <a:effectLst/>
      </c:spPr>
      <c:txPr>
        <a:bodyPr rot="0" spcFirstLastPara="1" vertOverflow="ellipsis" vert="horz" wrap="square" anchor="ctr" anchorCtr="1"/>
        <a:lstStyle/>
        <a:p>
          <a:pPr>
            <a:defRPr sz="2000" b="1" i="0" u="none" strike="noStrike" kern="1200" cap="all" spc="50" baseline="0">
              <a:solidFill>
                <a:srgbClr val="C00000"/>
              </a:solidFill>
              <a:latin typeface="+mn-lt"/>
              <a:ea typeface="+mn-ea"/>
              <a:cs typeface="+mn-cs"/>
            </a:defRPr>
          </a:pPr>
          <a:endParaRPr lang="es-MX"/>
        </a:p>
      </c:txPr>
    </c:title>
    <c:autoTitleDeleted val="0"/>
    <c:plotArea>
      <c:layout>
        <c:manualLayout>
          <c:layoutTarget val="inner"/>
          <c:xMode val="edge"/>
          <c:yMode val="edge"/>
          <c:x val="0.2815826054203362"/>
          <c:y val="0.1184588428991899"/>
          <c:w val="0.42259799921080476"/>
          <c:h val="0.72968237002465575"/>
        </c:manualLayout>
      </c:layout>
      <c:doughnut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CCE-46D3-BF9B-440208618435}"/>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CCE-46D3-BF9B-440208618435}"/>
              </c:ext>
            </c:extLst>
          </c:dPt>
          <c:dLbls>
            <c:dLbl>
              <c:idx val="0"/>
              <c:tx>
                <c:rich>
                  <a:bodyPr/>
                  <a:lstStyle/>
                  <a:p>
                    <a:fld id="{6DE243E2-40C5-486A-A786-51083CFF617E}" type="VALUE">
                      <a:rPr lang="en-US" sz="2400"/>
                      <a:pPr/>
                      <a:t>[VALOR]</a:t>
                    </a:fld>
                    <a:endParaRPr lang="en-US" sz="2400" baseline="0"/>
                  </a:p>
                  <a:p>
                    <a:fld id="{D8CE4EE7-17A1-4BF9-92BB-8FC480B78A54}" type="PERCENTAGE">
                      <a:rPr lang="en-US" sz="2400" baseline="0"/>
                      <a:pPr/>
                      <a:t>[PORCENTAJE]</a:t>
                    </a:fld>
                    <a:endParaRPr lang="es-MX"/>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CCE-46D3-BF9B-440208618435}"/>
                </c:ext>
              </c:extLst>
            </c:dLbl>
            <c:dLbl>
              <c:idx val="1"/>
              <c:tx>
                <c:rich>
                  <a:bodyPr/>
                  <a:lstStyle/>
                  <a:p>
                    <a:fld id="{09CC5D58-2034-458F-9D7D-F37DC5E38654}" type="VALUE">
                      <a:rPr lang="en-US" sz="2400"/>
                      <a:pPr/>
                      <a:t>[VALOR]</a:t>
                    </a:fld>
                    <a:endParaRPr lang="en-US" sz="2400" baseline="0"/>
                  </a:p>
                  <a:p>
                    <a:fld id="{DA8EFA27-7978-4D75-8133-BDE78C7A5773}" type="PERCENTAGE">
                      <a:rPr lang="en-US" sz="2400" baseline="0"/>
                      <a:pPr/>
                      <a:t>[PORCENTAJE]</a:t>
                    </a:fld>
                    <a:endParaRPr lang="es-MX"/>
                  </a:p>
                </c:rich>
              </c:tx>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CCE-46D3-BF9B-440208618435}"/>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lt1"/>
                    </a:solidFill>
                    <a:latin typeface="+mn-lt"/>
                    <a:ea typeface="+mn-ea"/>
                    <a:cs typeface="+mn-cs"/>
                  </a:defRPr>
                </a:pPr>
                <a:endParaRPr lang="es-MX"/>
              </a:p>
            </c:txP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Hoja1!$B$51:$B$52</c:f>
              <c:strCache>
                <c:ptCount val="2"/>
                <c:pt idx="0">
                  <c:v>Madres con hijos</c:v>
                </c:pt>
                <c:pt idx="1">
                  <c:v>Padres con hijos</c:v>
                </c:pt>
              </c:strCache>
            </c:strRef>
          </c:cat>
          <c:val>
            <c:numRef>
              <c:f>Hoja1!$C$51:$C$52</c:f>
              <c:numCache>
                <c:formatCode>General</c:formatCode>
                <c:ptCount val="2"/>
                <c:pt idx="0">
                  <c:v>14.6</c:v>
                </c:pt>
                <c:pt idx="1">
                  <c:v>3.2</c:v>
                </c:pt>
              </c:numCache>
            </c:numRef>
          </c:val>
          <c:extLst>
            <c:ext xmlns:c16="http://schemas.microsoft.com/office/drawing/2014/chart" uri="{C3380CC4-5D6E-409C-BE32-E72D297353CC}">
              <c16:uniqueId val="{00000004-8CCE-46D3-BF9B-440208618435}"/>
            </c:ext>
          </c:extLst>
        </c:ser>
        <c:dLbls>
          <c:showLegendKey val="0"/>
          <c:showVal val="1"/>
          <c:showCatName val="0"/>
          <c:showSerName val="0"/>
          <c:showPercent val="0"/>
          <c:showBubbleSize val="0"/>
          <c:showLeaderLines val="1"/>
        </c:dLbls>
        <c:firstSliceAng val="0"/>
        <c:holeSize val="50"/>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s-MX"/>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numRef>
              <c:f>Hoja1!$C$4:$Q$4</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cat>
          <c:val>
            <c:numRef>
              <c:f>Hoja1!$C$5:$Q$5</c:f>
              <c:numCache>
                <c:formatCode>General</c:formatCode>
                <c:ptCount val="15"/>
                <c:pt idx="0">
                  <c:v>18.100000000000001</c:v>
                </c:pt>
                <c:pt idx="1">
                  <c:v>18.5</c:v>
                </c:pt>
                <c:pt idx="2">
                  <c:v>17.600000000000001</c:v>
                </c:pt>
                <c:pt idx="3">
                  <c:v>17.7</c:v>
                </c:pt>
                <c:pt idx="4">
                  <c:v>18</c:v>
                </c:pt>
                <c:pt idx="5">
                  <c:v>16.8</c:v>
                </c:pt>
                <c:pt idx="6">
                  <c:v>15.8</c:v>
                </c:pt>
                <c:pt idx="7">
                  <c:v>14.7</c:v>
                </c:pt>
                <c:pt idx="8">
                  <c:v>14.7</c:v>
                </c:pt>
                <c:pt idx="9">
                  <c:v>15</c:v>
                </c:pt>
                <c:pt idx="10">
                  <c:v>12.2</c:v>
                </c:pt>
                <c:pt idx="11">
                  <c:v>13.6</c:v>
                </c:pt>
                <c:pt idx="12">
                  <c:v>13.1</c:v>
                </c:pt>
                <c:pt idx="13">
                  <c:v>12.9</c:v>
                </c:pt>
                <c:pt idx="14">
                  <c:v>11.5</c:v>
                </c:pt>
              </c:numCache>
            </c:numRef>
          </c:val>
          <c:smooth val="0"/>
          <c:extLst>
            <c:ext xmlns:c16="http://schemas.microsoft.com/office/drawing/2014/chart" uri="{C3380CC4-5D6E-409C-BE32-E72D297353CC}">
              <c16:uniqueId val="{00000000-A3EA-4BF6-B1F7-7CCB0905A9B1}"/>
            </c:ext>
          </c:extLst>
        </c:ser>
        <c:dLbls>
          <c:showLegendKey val="0"/>
          <c:showVal val="0"/>
          <c:showCatName val="0"/>
          <c:showSerName val="0"/>
          <c:showPercent val="0"/>
          <c:showBubbleSize val="0"/>
        </c:dLbls>
        <c:smooth val="0"/>
        <c:axId val="503647439"/>
        <c:axId val="503646959"/>
      </c:lineChart>
      <c:catAx>
        <c:axId val="5036474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s-MX"/>
          </a:p>
        </c:txPr>
        <c:crossAx val="503646959"/>
        <c:crosses val="autoZero"/>
        <c:auto val="1"/>
        <c:lblAlgn val="ctr"/>
        <c:lblOffset val="100"/>
        <c:noMultiLvlLbl val="0"/>
      </c:catAx>
      <c:valAx>
        <c:axId val="5036469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MX"/>
          </a:p>
        </c:txPr>
        <c:crossAx val="5036474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rgbClr val="C00000"/>
                </a:solidFill>
                <a:latin typeface="+mn-lt"/>
                <a:ea typeface="+mn-ea"/>
                <a:cs typeface="+mn-cs"/>
              </a:defRPr>
            </a:pPr>
            <a:r>
              <a:rPr lang="es-MX" sz="2000" b="1" dirty="0">
                <a:solidFill>
                  <a:schemeClr val="accent4">
                    <a:lumMod val="75000"/>
                  </a:schemeClr>
                </a:solidFill>
              </a:rPr>
              <a:t>Tasa</a:t>
            </a:r>
            <a:r>
              <a:rPr lang="es-MX" sz="2000" b="1" baseline="0" dirty="0">
                <a:solidFill>
                  <a:schemeClr val="accent4">
                    <a:lumMod val="75000"/>
                  </a:schemeClr>
                </a:solidFill>
              </a:rPr>
              <a:t> de nacimientos registrados, de madres, al momento del nacimiento, por entidad federativa 2024.</a:t>
            </a:r>
            <a:endParaRPr lang="es-MX" sz="2000" b="1" dirty="0">
              <a:solidFill>
                <a:schemeClr val="accent4">
                  <a:lumMod val="75000"/>
                </a:schemeClr>
              </a:solidFill>
            </a:endParaRPr>
          </a:p>
        </c:rich>
      </c:tx>
      <c:overlay val="0"/>
      <c:spPr>
        <a:noFill/>
        <a:ln>
          <a:noFill/>
        </a:ln>
        <a:effectLst/>
      </c:spPr>
      <c:txPr>
        <a:bodyPr rot="0" spcFirstLastPara="1" vertOverflow="ellipsis" vert="horz" wrap="square" anchor="ctr" anchorCtr="1"/>
        <a:lstStyle/>
        <a:p>
          <a:pPr>
            <a:defRPr sz="2000" b="1" i="0" u="none" strike="noStrike" kern="1200" spc="0" baseline="0">
              <a:solidFill>
                <a:srgbClr val="C00000"/>
              </a:solidFill>
              <a:latin typeface="+mn-lt"/>
              <a:ea typeface="+mn-ea"/>
              <a:cs typeface="+mn-cs"/>
            </a:defRPr>
          </a:pPr>
          <a:endParaRPr lang="es-MX"/>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MX"/>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Hoja1!$B$8:$B$39</c:f>
              <c:strCache>
                <c:ptCount val="32"/>
                <c:pt idx="0">
                  <c:v>Ciudad de México</c:v>
                </c:pt>
                <c:pt idx="1">
                  <c:v>Nuevo León </c:v>
                </c:pt>
                <c:pt idx="2">
                  <c:v>Quintana Roo</c:v>
                </c:pt>
                <c:pt idx="3">
                  <c:v>Hidalgo</c:v>
                </c:pt>
                <c:pt idx="4">
                  <c:v>Baja California</c:v>
                </c:pt>
                <c:pt idx="5">
                  <c:v>Baja California Sur</c:v>
                </c:pt>
                <c:pt idx="6">
                  <c:v>Sinaloa</c:v>
                </c:pt>
                <c:pt idx="7">
                  <c:v>Tamaulipas</c:v>
                </c:pt>
                <c:pt idx="8">
                  <c:v>Aguas Calientes</c:v>
                </c:pt>
                <c:pt idx="9">
                  <c:v>Queretaro</c:v>
                </c:pt>
                <c:pt idx="10">
                  <c:v>Morelos</c:v>
                </c:pt>
                <c:pt idx="11">
                  <c:v>Colima</c:v>
                </c:pt>
                <c:pt idx="12">
                  <c:v>México</c:v>
                </c:pt>
                <c:pt idx="13">
                  <c:v>Zacatecas</c:v>
                </c:pt>
                <c:pt idx="14">
                  <c:v>Coahuila</c:v>
                </c:pt>
                <c:pt idx="15">
                  <c:v>Sonora</c:v>
                </c:pt>
                <c:pt idx="16">
                  <c:v>Yucatán</c:v>
                </c:pt>
                <c:pt idx="17">
                  <c:v>Guanajuato</c:v>
                </c:pt>
                <c:pt idx="18">
                  <c:v>San Luis Potosí</c:v>
                </c:pt>
                <c:pt idx="19">
                  <c:v>Tlaxcala</c:v>
                </c:pt>
                <c:pt idx="20">
                  <c:v>Durango</c:v>
                </c:pt>
                <c:pt idx="21">
                  <c:v>Jalisco</c:v>
                </c:pt>
                <c:pt idx="22">
                  <c:v>Tabasco</c:v>
                </c:pt>
                <c:pt idx="23">
                  <c:v>Campeche</c:v>
                </c:pt>
                <c:pt idx="24">
                  <c:v>Veracruz</c:v>
                </c:pt>
                <c:pt idx="25">
                  <c:v>Nayarít</c:v>
                </c:pt>
                <c:pt idx="26">
                  <c:v>Chihuahua</c:v>
                </c:pt>
                <c:pt idx="27">
                  <c:v>Guerrero</c:v>
                </c:pt>
                <c:pt idx="28">
                  <c:v>Puebla</c:v>
                </c:pt>
                <c:pt idx="29">
                  <c:v>Michoacan</c:v>
                </c:pt>
                <c:pt idx="30">
                  <c:v>Qaxaca</c:v>
                </c:pt>
                <c:pt idx="31">
                  <c:v>Chiapas</c:v>
                </c:pt>
              </c:strCache>
            </c:strRef>
          </c:cat>
          <c:val>
            <c:numRef>
              <c:f>Hoja1!$C$8:$C$39</c:f>
              <c:numCache>
                <c:formatCode>General</c:formatCode>
                <c:ptCount val="32"/>
                <c:pt idx="0">
                  <c:v>5.2</c:v>
                </c:pt>
                <c:pt idx="1">
                  <c:v>6.3</c:v>
                </c:pt>
                <c:pt idx="2">
                  <c:v>6.3</c:v>
                </c:pt>
                <c:pt idx="3">
                  <c:v>6.9</c:v>
                </c:pt>
                <c:pt idx="4">
                  <c:v>7.5</c:v>
                </c:pt>
                <c:pt idx="5">
                  <c:v>7.7</c:v>
                </c:pt>
                <c:pt idx="6">
                  <c:v>7.7</c:v>
                </c:pt>
                <c:pt idx="7">
                  <c:v>8.1999999999999993</c:v>
                </c:pt>
                <c:pt idx="8">
                  <c:v>8.3000000000000007</c:v>
                </c:pt>
                <c:pt idx="9">
                  <c:v>8.3000000000000007</c:v>
                </c:pt>
                <c:pt idx="10">
                  <c:v>8.8000000000000007</c:v>
                </c:pt>
                <c:pt idx="11">
                  <c:v>9.1</c:v>
                </c:pt>
                <c:pt idx="12">
                  <c:v>9.1</c:v>
                </c:pt>
                <c:pt idx="13">
                  <c:v>9.3000000000000007</c:v>
                </c:pt>
                <c:pt idx="14">
                  <c:v>9.4</c:v>
                </c:pt>
                <c:pt idx="15">
                  <c:v>9.6</c:v>
                </c:pt>
                <c:pt idx="16">
                  <c:v>9.6</c:v>
                </c:pt>
                <c:pt idx="17">
                  <c:v>9.6999999999999993</c:v>
                </c:pt>
                <c:pt idx="18">
                  <c:v>9.9</c:v>
                </c:pt>
                <c:pt idx="19">
                  <c:v>9.9</c:v>
                </c:pt>
                <c:pt idx="20">
                  <c:v>10</c:v>
                </c:pt>
                <c:pt idx="21">
                  <c:v>10.3</c:v>
                </c:pt>
                <c:pt idx="22">
                  <c:v>10.5</c:v>
                </c:pt>
                <c:pt idx="23">
                  <c:v>10.8</c:v>
                </c:pt>
                <c:pt idx="24">
                  <c:v>10.8</c:v>
                </c:pt>
                <c:pt idx="25">
                  <c:v>11.3</c:v>
                </c:pt>
                <c:pt idx="26">
                  <c:v>11.8</c:v>
                </c:pt>
                <c:pt idx="27">
                  <c:v>12.2</c:v>
                </c:pt>
                <c:pt idx="28">
                  <c:v>12.5</c:v>
                </c:pt>
                <c:pt idx="29">
                  <c:v>12.8</c:v>
                </c:pt>
                <c:pt idx="30">
                  <c:v>12.8</c:v>
                </c:pt>
                <c:pt idx="31">
                  <c:v>19.399999999999999</c:v>
                </c:pt>
              </c:numCache>
            </c:numRef>
          </c:val>
          <c:extLst>
            <c:ext xmlns:c16="http://schemas.microsoft.com/office/drawing/2014/chart" uri="{C3380CC4-5D6E-409C-BE32-E72D297353CC}">
              <c16:uniqueId val="{00000000-F2C4-4086-BEDA-19B02F92FB15}"/>
            </c:ext>
          </c:extLst>
        </c:ser>
        <c:dLbls>
          <c:showLegendKey val="0"/>
          <c:showVal val="1"/>
          <c:showCatName val="0"/>
          <c:showSerName val="0"/>
          <c:showPercent val="0"/>
          <c:showBubbleSize val="0"/>
        </c:dLbls>
        <c:gapWidth val="150"/>
        <c:shape val="box"/>
        <c:axId val="408971039"/>
        <c:axId val="408969599"/>
        <c:axId val="0"/>
      </c:bar3DChart>
      <c:catAx>
        <c:axId val="408971039"/>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s-MX"/>
          </a:p>
        </c:txPr>
        <c:crossAx val="408969599"/>
        <c:crosses val="autoZero"/>
        <c:auto val="1"/>
        <c:lblAlgn val="ctr"/>
        <c:lblOffset val="100"/>
        <c:noMultiLvlLbl val="0"/>
      </c:catAx>
      <c:valAx>
        <c:axId val="408969599"/>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408971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MX"/>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rgbClr val="C00000"/>
                </a:solidFill>
                <a:latin typeface="+mn-lt"/>
                <a:ea typeface="+mn-ea"/>
                <a:cs typeface="+mn-cs"/>
              </a:defRPr>
            </a:pPr>
            <a:r>
              <a:rPr lang="es-MX" sz="2800" b="1" dirty="0">
                <a:solidFill>
                  <a:schemeClr val="accent4">
                    <a:lumMod val="75000"/>
                  </a:schemeClr>
                </a:solidFill>
              </a:rPr>
              <a:t>Registros</a:t>
            </a:r>
            <a:r>
              <a:rPr lang="es-MX" sz="2800" b="1" baseline="0" dirty="0">
                <a:solidFill>
                  <a:schemeClr val="accent4">
                    <a:lumMod val="75000"/>
                  </a:schemeClr>
                </a:solidFill>
              </a:rPr>
              <a:t> de nacimientos en Quintana Roo, enero a noviembre de 2025</a:t>
            </a:r>
            <a:endParaRPr lang="es-MX" sz="2800" b="1" dirty="0">
              <a:solidFill>
                <a:schemeClr val="accent4">
                  <a:lumMod val="75000"/>
                </a:schemeClr>
              </a:solidFill>
            </a:endParaRPr>
          </a:p>
        </c:rich>
      </c:tx>
      <c:overlay val="0"/>
      <c:spPr>
        <a:noFill/>
        <a:ln>
          <a:noFill/>
        </a:ln>
        <a:effectLst/>
      </c:spPr>
      <c:txPr>
        <a:bodyPr rot="0" spcFirstLastPara="1" vertOverflow="ellipsis" vert="horz" wrap="square" anchor="ctr" anchorCtr="1"/>
        <a:lstStyle/>
        <a:p>
          <a:pPr>
            <a:defRPr sz="2800" b="1" i="0" u="none" strike="noStrike" kern="1200" spc="0" baseline="0">
              <a:solidFill>
                <a:srgbClr val="C00000"/>
              </a:solidFill>
              <a:latin typeface="+mn-lt"/>
              <a:ea typeface="+mn-ea"/>
              <a:cs typeface="+mn-cs"/>
            </a:defRPr>
          </a:pPr>
          <a:endParaRPr lang="es-MX"/>
        </a:p>
      </c:txPr>
    </c:title>
    <c:autoTitleDeleted val="0"/>
    <c:plotArea>
      <c:layout/>
      <c:barChart>
        <c:barDir val="col"/>
        <c:grouping val="clustered"/>
        <c:varyColors val="0"/>
        <c:ser>
          <c:idx val="0"/>
          <c:order val="0"/>
          <c:tx>
            <c:strRef>
              <c:f>Hoja1!$K$5</c:f>
              <c:strCache>
                <c:ptCount val="1"/>
                <c:pt idx="0">
                  <c:v>IMSS BIENESTAR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50000"/>
                        <a:lumOff val="50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Hoja1!$K$6</c:f>
              <c:numCache>
                <c:formatCode>#,##0</c:formatCode>
                <c:ptCount val="1"/>
                <c:pt idx="0">
                  <c:v>8640</c:v>
                </c:pt>
              </c:numCache>
            </c:numRef>
          </c:val>
          <c:extLst>
            <c:ext xmlns:c16="http://schemas.microsoft.com/office/drawing/2014/chart" uri="{C3380CC4-5D6E-409C-BE32-E72D297353CC}">
              <c16:uniqueId val="{00000000-52F8-444B-BCE4-301307F3A3EA}"/>
            </c:ext>
          </c:extLst>
        </c:ser>
        <c:ser>
          <c:idx val="1"/>
          <c:order val="1"/>
          <c:tx>
            <c:strRef>
              <c:f>Hoja1!$L$5</c:f>
              <c:strCache>
                <c:ptCount val="1"/>
                <c:pt idx="0">
                  <c:v>IMSS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50000"/>
                        <a:lumOff val="50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Hoja1!$L$6</c:f>
              <c:numCache>
                <c:formatCode>#,##0</c:formatCode>
                <c:ptCount val="1"/>
                <c:pt idx="0">
                  <c:v>6680</c:v>
                </c:pt>
              </c:numCache>
            </c:numRef>
          </c:val>
          <c:extLst>
            <c:ext xmlns:c16="http://schemas.microsoft.com/office/drawing/2014/chart" uri="{C3380CC4-5D6E-409C-BE32-E72D297353CC}">
              <c16:uniqueId val="{00000001-52F8-444B-BCE4-301307F3A3EA}"/>
            </c:ext>
          </c:extLst>
        </c:ser>
        <c:ser>
          <c:idx val="2"/>
          <c:order val="2"/>
          <c:tx>
            <c:strRef>
              <c:f>Hoja1!$M$5</c:f>
              <c:strCache>
                <c:ptCount val="1"/>
                <c:pt idx="0">
                  <c:v>SERVICIO MÉDICO PRIVADO</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50000"/>
                        <a:lumOff val="50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Hoja1!$M$6</c:f>
              <c:numCache>
                <c:formatCode>#,##0</c:formatCode>
                <c:ptCount val="1"/>
                <c:pt idx="0">
                  <c:v>3353</c:v>
                </c:pt>
              </c:numCache>
            </c:numRef>
          </c:val>
          <c:extLst>
            <c:ext xmlns:c16="http://schemas.microsoft.com/office/drawing/2014/chart" uri="{C3380CC4-5D6E-409C-BE32-E72D297353CC}">
              <c16:uniqueId val="{00000002-52F8-444B-BCE4-301307F3A3EA}"/>
            </c:ext>
          </c:extLst>
        </c:ser>
        <c:ser>
          <c:idx val="3"/>
          <c:order val="3"/>
          <c:tx>
            <c:strRef>
              <c:f>Hoja1!$N$5</c:f>
              <c:strCache>
                <c:ptCount val="1"/>
                <c:pt idx="0">
                  <c:v>ISSSTE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50000"/>
                        <a:lumOff val="50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Hoja1!$N$6</c:f>
              <c:numCache>
                <c:formatCode>General</c:formatCode>
                <c:ptCount val="1"/>
                <c:pt idx="0">
                  <c:v>221</c:v>
                </c:pt>
              </c:numCache>
            </c:numRef>
          </c:val>
          <c:extLst>
            <c:ext xmlns:c16="http://schemas.microsoft.com/office/drawing/2014/chart" uri="{C3380CC4-5D6E-409C-BE32-E72D297353CC}">
              <c16:uniqueId val="{00000003-52F8-444B-BCE4-301307F3A3EA}"/>
            </c:ext>
          </c:extLst>
        </c:ser>
        <c:ser>
          <c:idx val="4"/>
          <c:order val="4"/>
          <c:tx>
            <c:strRef>
              <c:f>Hoja1!$O$5</c:f>
              <c:strCache>
                <c:ptCount val="1"/>
                <c:pt idx="0">
                  <c:v>SEMAR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50000"/>
                        <a:lumOff val="50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Hoja1!$O$6</c:f>
              <c:numCache>
                <c:formatCode>General</c:formatCode>
                <c:ptCount val="1"/>
                <c:pt idx="0">
                  <c:v>27</c:v>
                </c:pt>
              </c:numCache>
            </c:numRef>
          </c:val>
          <c:extLst>
            <c:ext xmlns:c16="http://schemas.microsoft.com/office/drawing/2014/chart" uri="{C3380CC4-5D6E-409C-BE32-E72D297353CC}">
              <c16:uniqueId val="{00000004-52F8-444B-BCE4-301307F3A3EA}"/>
            </c:ext>
          </c:extLst>
        </c:ser>
        <c:ser>
          <c:idx val="5"/>
          <c:order val="5"/>
          <c:tx>
            <c:strRef>
              <c:f>Hoja1!$P$5</c:f>
              <c:strCache>
                <c:ptCount val="1"/>
                <c:pt idx="0">
                  <c:v>SEDEA</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50000"/>
                        <a:lumOff val="50000"/>
                      </a:schemeClr>
                    </a:solidFill>
                    <a:latin typeface="+mn-lt"/>
                    <a:ea typeface="+mn-ea"/>
                    <a:cs typeface="+mn-cs"/>
                  </a:defRPr>
                </a:pPr>
                <a:endParaRPr lang="es-MX"/>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Hoja1!$P$6</c:f>
              <c:numCache>
                <c:formatCode>General</c:formatCode>
                <c:ptCount val="1"/>
                <c:pt idx="0">
                  <c:v>23</c:v>
                </c:pt>
              </c:numCache>
            </c:numRef>
          </c:val>
          <c:extLst>
            <c:ext xmlns:c16="http://schemas.microsoft.com/office/drawing/2014/chart" uri="{C3380CC4-5D6E-409C-BE32-E72D297353CC}">
              <c16:uniqueId val="{00000005-52F8-444B-BCE4-301307F3A3EA}"/>
            </c:ext>
          </c:extLst>
        </c:ser>
        <c:dLbls>
          <c:dLblPos val="outEnd"/>
          <c:showLegendKey val="0"/>
          <c:showVal val="1"/>
          <c:showCatName val="0"/>
          <c:showSerName val="0"/>
          <c:showPercent val="0"/>
          <c:showBubbleSize val="0"/>
        </c:dLbls>
        <c:gapWidth val="219"/>
        <c:overlap val="-27"/>
        <c:axId val="1038772111"/>
        <c:axId val="1038774991"/>
      </c:barChart>
      <c:catAx>
        <c:axId val="1038772111"/>
        <c:scaling>
          <c:orientation val="minMax"/>
        </c:scaling>
        <c:delete val="1"/>
        <c:axPos val="b"/>
        <c:numFmt formatCode="General" sourceLinked="1"/>
        <c:majorTickMark val="none"/>
        <c:minorTickMark val="none"/>
        <c:tickLblPos val="nextTo"/>
        <c:crossAx val="1038774991"/>
        <c:crosses val="autoZero"/>
        <c:auto val="1"/>
        <c:lblAlgn val="ctr"/>
        <c:lblOffset val="100"/>
        <c:noMultiLvlLbl val="0"/>
      </c:catAx>
      <c:valAx>
        <c:axId val="1038774991"/>
        <c:scaling>
          <c:orientation val="minMax"/>
        </c:scaling>
        <c:delete val="1"/>
        <c:axPos val="l"/>
        <c:numFmt formatCode="#,##0" sourceLinked="1"/>
        <c:majorTickMark val="none"/>
        <c:minorTickMark val="none"/>
        <c:tickLblPos val="nextTo"/>
        <c:crossAx val="1038772111"/>
        <c:crosses val="autoZero"/>
        <c:crossBetween val="between"/>
      </c:valAx>
      <c:spPr>
        <a:noFill/>
        <a:ln>
          <a:noFill/>
        </a:ln>
        <a:effectLst/>
      </c:spPr>
    </c:plotArea>
    <c:legend>
      <c:legendPos val="b"/>
      <c:layout>
        <c:manualLayout>
          <c:xMode val="edge"/>
          <c:yMode val="edge"/>
          <c:x val="3.083582764075021E-2"/>
          <c:y val="0.91248162729935534"/>
          <c:w val="0.85532599815751509"/>
          <c:h val="6.4562852485477315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MX"/>
        </a:p>
      </c:txPr>
    </c:legend>
    <c:plotVisOnly val="1"/>
    <c:dispBlanksAs val="gap"/>
    <c:showDLblsOverMax val="0"/>
  </c:chart>
  <c:spPr>
    <a:noFill/>
    <a:ln>
      <a:noFill/>
    </a:ln>
    <a:effectLst/>
  </c:spPr>
  <c:txPr>
    <a:bodyPr/>
    <a:lstStyle/>
    <a:p>
      <a:pPr>
        <a:defRPr/>
      </a:pPr>
      <a:endParaRPr lang="es-MX"/>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0.3142</cdr:x>
      <cdr:y>0.79461</cdr:y>
    </cdr:from>
    <cdr:to>
      <cdr:x>0.33096</cdr:x>
      <cdr:y>0.81313</cdr:y>
    </cdr:to>
    <cdr:sp macro="" textlink="">
      <cdr:nvSpPr>
        <cdr:cNvPr id="2" name="Rectángulo 1">
          <a:extLst xmlns:a="http://schemas.openxmlformats.org/drawingml/2006/main">
            <a:ext uri="{FF2B5EF4-FFF2-40B4-BE49-F238E27FC236}">
              <a16:creationId xmlns:a16="http://schemas.microsoft.com/office/drawing/2014/main" id="{93140055-A74A-8061-270F-67CCD8BEBA5C}"/>
            </a:ext>
          </a:extLst>
        </cdr:cNvPr>
        <cdr:cNvSpPr/>
      </cdr:nvSpPr>
      <cdr:spPr>
        <a:xfrm xmlns:a="http://schemas.openxmlformats.org/drawingml/2006/main">
          <a:off x="3048000" y="9591040"/>
          <a:ext cx="162560" cy="223520"/>
        </a:xfrm>
        <a:prstGeom xmlns:a="http://schemas.openxmlformats.org/drawingml/2006/main" prst="rect">
          <a:avLst/>
        </a:prstGeom>
        <a:solidFill xmlns:a="http://schemas.openxmlformats.org/drawingml/2006/main">
          <a:srgbClr val="92D050"/>
        </a:solidFill>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s-MX" kern="1200"/>
        </a:p>
      </cdr:txBody>
    </cdr:sp>
  </cdr:relSizeAnchor>
</c:userShapes>
</file>

<file path=ppt/drawings/drawing2.xml><?xml version="1.0" encoding="utf-8"?>
<c:userShapes xmlns:c="http://schemas.openxmlformats.org/drawingml/2006/chart">
  <cdr:relSizeAnchor xmlns:cdr="http://schemas.openxmlformats.org/drawingml/2006/chartDrawing">
    <cdr:from>
      <cdr:x>0.27926</cdr:x>
      <cdr:y>0.45644</cdr:y>
    </cdr:from>
    <cdr:to>
      <cdr:x>0.8208</cdr:x>
      <cdr:y>0.45644</cdr:y>
    </cdr:to>
    <cdr:cxnSp macro="">
      <cdr:nvCxnSpPr>
        <cdr:cNvPr id="3" name="Conector recto 2">
          <a:extLst xmlns:a="http://schemas.openxmlformats.org/drawingml/2006/main">
            <a:ext uri="{FF2B5EF4-FFF2-40B4-BE49-F238E27FC236}">
              <a16:creationId xmlns:a16="http://schemas.microsoft.com/office/drawing/2014/main" id="{B848DBBA-FCC4-8AAD-7745-FC5A359A2223}"/>
            </a:ext>
          </a:extLst>
        </cdr:cNvPr>
        <cdr:cNvCxnSpPr/>
      </cdr:nvCxnSpPr>
      <cdr:spPr>
        <a:xfrm xmlns:a="http://schemas.openxmlformats.org/drawingml/2006/main">
          <a:off x="1878280" y="5769864"/>
          <a:ext cx="3642355" cy="0"/>
        </a:xfrm>
        <a:prstGeom xmlns:a="http://schemas.openxmlformats.org/drawingml/2006/main" prst="line">
          <a:avLst/>
        </a:prstGeom>
        <a:ln xmlns:a="http://schemas.openxmlformats.org/drawingml/2006/main" w="7620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1978862" cy="340469"/>
          </a:xfrm>
          <a:prstGeom prst="rect">
            <a:avLst/>
          </a:prstGeom>
        </p:spPr>
        <p:txBody>
          <a:bodyPr vert="horz" lIns="63999" tIns="31999" rIns="63999" bIns="31999" rtlCol="0"/>
          <a:lstStyle>
            <a:lvl1pPr algn="l">
              <a:defRPr sz="800"/>
            </a:lvl1pPr>
          </a:lstStyle>
          <a:p>
            <a:endParaRPr lang="en-US" dirty="0"/>
          </a:p>
        </p:txBody>
      </p:sp>
      <p:sp>
        <p:nvSpPr>
          <p:cNvPr id="3" name="Marcador de fecha 2"/>
          <p:cNvSpPr>
            <a:spLocks noGrp="1"/>
          </p:cNvSpPr>
          <p:nvPr>
            <p:ph type="dt" sz="quarter" idx="1"/>
          </p:nvPr>
        </p:nvSpPr>
        <p:spPr>
          <a:xfrm>
            <a:off x="2585755" y="0"/>
            <a:ext cx="1978862" cy="340469"/>
          </a:xfrm>
          <a:prstGeom prst="rect">
            <a:avLst/>
          </a:prstGeom>
        </p:spPr>
        <p:txBody>
          <a:bodyPr vert="horz" lIns="63999" tIns="31999" rIns="63999" bIns="31999" rtlCol="0"/>
          <a:lstStyle>
            <a:lvl1pPr algn="r">
              <a:defRPr sz="800"/>
            </a:lvl1pPr>
          </a:lstStyle>
          <a:p>
            <a:fld id="{BCAACBCA-4DF5-488E-8977-C7CD7004311A}" type="datetimeFigureOut">
              <a:rPr lang="en-US" smtClean="0"/>
              <a:t>5/8/2026</a:t>
            </a:fld>
            <a:endParaRPr lang="en-US" dirty="0"/>
          </a:p>
        </p:txBody>
      </p:sp>
      <p:sp>
        <p:nvSpPr>
          <p:cNvPr id="4" name="Marcador de pie de página 3"/>
          <p:cNvSpPr>
            <a:spLocks noGrp="1"/>
          </p:cNvSpPr>
          <p:nvPr>
            <p:ph type="ftr" sz="quarter" idx="2"/>
          </p:nvPr>
        </p:nvSpPr>
        <p:spPr>
          <a:xfrm>
            <a:off x="0" y="6457207"/>
            <a:ext cx="1978862" cy="340468"/>
          </a:xfrm>
          <a:prstGeom prst="rect">
            <a:avLst/>
          </a:prstGeom>
        </p:spPr>
        <p:txBody>
          <a:bodyPr vert="horz" lIns="63999" tIns="31999" rIns="63999" bIns="31999" rtlCol="0" anchor="b"/>
          <a:lstStyle>
            <a:lvl1pPr algn="l">
              <a:defRPr sz="800"/>
            </a:lvl1pPr>
          </a:lstStyle>
          <a:p>
            <a:endParaRPr lang="en-US" dirty="0"/>
          </a:p>
        </p:txBody>
      </p:sp>
      <p:sp>
        <p:nvSpPr>
          <p:cNvPr id="5" name="Marcador de número de diapositiva 4"/>
          <p:cNvSpPr>
            <a:spLocks noGrp="1"/>
          </p:cNvSpPr>
          <p:nvPr>
            <p:ph type="sldNum" sz="quarter" idx="3"/>
          </p:nvPr>
        </p:nvSpPr>
        <p:spPr>
          <a:xfrm>
            <a:off x="2585755" y="6457207"/>
            <a:ext cx="1978862" cy="340468"/>
          </a:xfrm>
          <a:prstGeom prst="rect">
            <a:avLst/>
          </a:prstGeom>
        </p:spPr>
        <p:txBody>
          <a:bodyPr vert="horz" lIns="63999" tIns="31999" rIns="63999" bIns="31999" rtlCol="0" anchor="b"/>
          <a:lstStyle>
            <a:lvl1pPr algn="r">
              <a:defRPr sz="800"/>
            </a:lvl1pPr>
          </a:lstStyle>
          <a:p>
            <a:fld id="{0525C2F5-9363-44D2-A11F-14D0A41336BE}" type="slidenum">
              <a:rPr lang="en-US" smtClean="0"/>
              <a:t>‹Nº›</a:t>
            </a:fld>
            <a:endParaRPr lang="en-US" dirty="0"/>
          </a:p>
        </p:txBody>
      </p:sp>
    </p:spTree>
    <p:extLst>
      <p:ext uri="{BB962C8B-B14F-4D97-AF65-F5344CB8AC3E}">
        <p14:creationId xmlns:p14="http://schemas.microsoft.com/office/powerpoint/2010/main" val="2858419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1978448" cy="341065"/>
          </a:xfrm>
          <a:prstGeom prst="rect">
            <a:avLst/>
          </a:prstGeom>
        </p:spPr>
        <p:txBody>
          <a:bodyPr vert="horz" lIns="64921" tIns="32460" rIns="64921" bIns="32460" rtlCol="0"/>
          <a:lstStyle>
            <a:lvl1pPr algn="l">
              <a:defRPr sz="800"/>
            </a:lvl1pPr>
          </a:lstStyle>
          <a:p>
            <a:endParaRPr lang="en-US" dirty="0"/>
          </a:p>
        </p:txBody>
      </p:sp>
      <p:sp>
        <p:nvSpPr>
          <p:cNvPr id="3" name="Marcador de fecha 2"/>
          <p:cNvSpPr>
            <a:spLocks noGrp="1"/>
          </p:cNvSpPr>
          <p:nvPr>
            <p:ph type="dt" idx="1"/>
          </p:nvPr>
        </p:nvSpPr>
        <p:spPr>
          <a:xfrm>
            <a:off x="2586145" y="0"/>
            <a:ext cx="1978448" cy="341065"/>
          </a:xfrm>
          <a:prstGeom prst="rect">
            <a:avLst/>
          </a:prstGeom>
        </p:spPr>
        <p:txBody>
          <a:bodyPr vert="horz" lIns="64921" tIns="32460" rIns="64921" bIns="32460" rtlCol="0"/>
          <a:lstStyle>
            <a:lvl1pPr algn="r">
              <a:defRPr sz="800"/>
            </a:lvl1pPr>
          </a:lstStyle>
          <a:p>
            <a:fld id="{CDFBAC2D-8ABC-45FC-BD2B-67FBFB40C751}" type="datetimeFigureOut">
              <a:rPr lang="en-US" smtClean="0"/>
              <a:t>5/8/2026</a:t>
            </a:fld>
            <a:endParaRPr lang="en-US" dirty="0"/>
          </a:p>
        </p:txBody>
      </p:sp>
      <p:sp>
        <p:nvSpPr>
          <p:cNvPr id="4" name="Marcador de imagen de diapositiva 3"/>
          <p:cNvSpPr>
            <a:spLocks noGrp="1" noRot="1" noChangeAspect="1"/>
          </p:cNvSpPr>
          <p:nvPr>
            <p:ph type="sldImg" idx="2"/>
          </p:nvPr>
        </p:nvSpPr>
        <p:spPr>
          <a:xfrm>
            <a:off x="1423988" y="849313"/>
            <a:ext cx="1717675" cy="2293937"/>
          </a:xfrm>
          <a:prstGeom prst="rect">
            <a:avLst/>
          </a:prstGeom>
          <a:noFill/>
          <a:ln w="12700">
            <a:solidFill>
              <a:prstClr val="black"/>
            </a:solidFill>
          </a:ln>
        </p:spPr>
        <p:txBody>
          <a:bodyPr vert="horz" lIns="64921" tIns="32460" rIns="64921" bIns="32460" rtlCol="0" anchor="ctr"/>
          <a:lstStyle/>
          <a:p>
            <a:endParaRPr lang="en-US" dirty="0"/>
          </a:p>
        </p:txBody>
      </p:sp>
      <p:sp>
        <p:nvSpPr>
          <p:cNvPr id="5" name="Marcador de notas 4"/>
          <p:cNvSpPr>
            <a:spLocks noGrp="1"/>
          </p:cNvSpPr>
          <p:nvPr>
            <p:ph type="body" sz="quarter" idx="3"/>
          </p:nvPr>
        </p:nvSpPr>
        <p:spPr>
          <a:xfrm>
            <a:off x="456565" y="3271381"/>
            <a:ext cx="3652520" cy="2676585"/>
          </a:xfrm>
          <a:prstGeom prst="rect">
            <a:avLst/>
          </a:prstGeom>
        </p:spPr>
        <p:txBody>
          <a:bodyPr vert="horz" lIns="64921" tIns="32460" rIns="64921" bIns="3246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6456612"/>
            <a:ext cx="1978448" cy="341064"/>
          </a:xfrm>
          <a:prstGeom prst="rect">
            <a:avLst/>
          </a:prstGeom>
        </p:spPr>
        <p:txBody>
          <a:bodyPr vert="horz" lIns="64921" tIns="32460" rIns="64921" bIns="32460" rtlCol="0" anchor="b"/>
          <a:lstStyle>
            <a:lvl1pPr algn="l">
              <a:defRPr sz="800"/>
            </a:lvl1pPr>
          </a:lstStyle>
          <a:p>
            <a:endParaRPr lang="en-US" dirty="0"/>
          </a:p>
        </p:txBody>
      </p:sp>
      <p:sp>
        <p:nvSpPr>
          <p:cNvPr id="7" name="Marcador de número de diapositiva 6"/>
          <p:cNvSpPr>
            <a:spLocks noGrp="1"/>
          </p:cNvSpPr>
          <p:nvPr>
            <p:ph type="sldNum" sz="quarter" idx="5"/>
          </p:nvPr>
        </p:nvSpPr>
        <p:spPr>
          <a:xfrm>
            <a:off x="2586145" y="6456612"/>
            <a:ext cx="1978448" cy="341064"/>
          </a:xfrm>
          <a:prstGeom prst="rect">
            <a:avLst/>
          </a:prstGeom>
        </p:spPr>
        <p:txBody>
          <a:bodyPr vert="horz" lIns="64921" tIns="32460" rIns="64921" bIns="32460" rtlCol="0" anchor="b"/>
          <a:lstStyle>
            <a:lvl1pPr algn="r">
              <a:defRPr sz="800"/>
            </a:lvl1pPr>
          </a:lstStyle>
          <a:p>
            <a:fld id="{3DD8D03E-6BF9-409C-B067-7E89AD6DDA1E}" type="slidenum">
              <a:rPr lang="en-US" smtClean="0"/>
              <a:t>‹Nº›</a:t>
            </a:fld>
            <a:endParaRPr lang="en-US" dirty="0"/>
          </a:p>
        </p:txBody>
      </p:sp>
    </p:spTree>
    <p:extLst>
      <p:ext uri="{BB962C8B-B14F-4D97-AF65-F5344CB8AC3E}">
        <p14:creationId xmlns:p14="http://schemas.microsoft.com/office/powerpoint/2010/main" val="3485014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1</a:t>
            </a:fld>
            <a:endParaRPr lang="en-US" dirty="0"/>
          </a:p>
        </p:txBody>
      </p:sp>
    </p:spTree>
    <p:extLst>
      <p:ext uri="{BB962C8B-B14F-4D97-AF65-F5344CB8AC3E}">
        <p14:creationId xmlns:p14="http://schemas.microsoft.com/office/powerpoint/2010/main" val="2623072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10</a:t>
            </a:fld>
            <a:endParaRPr lang="en-US" dirty="0"/>
          </a:p>
        </p:txBody>
      </p:sp>
    </p:spTree>
    <p:extLst>
      <p:ext uri="{BB962C8B-B14F-4D97-AF65-F5344CB8AC3E}">
        <p14:creationId xmlns:p14="http://schemas.microsoft.com/office/powerpoint/2010/main" val="101999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11</a:t>
            </a:fld>
            <a:endParaRPr lang="en-US" dirty="0"/>
          </a:p>
        </p:txBody>
      </p:sp>
    </p:spTree>
    <p:extLst>
      <p:ext uri="{BB962C8B-B14F-4D97-AF65-F5344CB8AC3E}">
        <p14:creationId xmlns:p14="http://schemas.microsoft.com/office/powerpoint/2010/main" val="1253318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E7E31-F914-DDBC-1E5D-0AE6F02A8BA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F2F914A-701B-88D5-8586-24D34DDC8194}"/>
              </a:ext>
            </a:extLst>
          </p:cNvPr>
          <p:cNvSpPr>
            <a:spLocks noGrp="1" noRot="1" noChangeAspect="1"/>
          </p:cNvSpPr>
          <p:nvPr>
            <p:ph type="sldImg"/>
          </p:nvPr>
        </p:nvSpPr>
        <p:spPr>
          <a:xfrm>
            <a:off x="1423988" y="849313"/>
            <a:ext cx="1717675" cy="2293937"/>
          </a:xfrm>
        </p:spPr>
      </p:sp>
      <p:sp>
        <p:nvSpPr>
          <p:cNvPr id="3" name="Marcador de notas 2">
            <a:extLst>
              <a:ext uri="{FF2B5EF4-FFF2-40B4-BE49-F238E27FC236}">
                <a16:creationId xmlns:a16="http://schemas.microsoft.com/office/drawing/2014/main" id="{4CE4D447-5469-6910-DB89-86C15D941CA5}"/>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25E28F84-CD56-E341-9C0F-203F2A2324A8}"/>
              </a:ext>
            </a:extLst>
          </p:cNvPr>
          <p:cNvSpPr>
            <a:spLocks noGrp="1"/>
          </p:cNvSpPr>
          <p:nvPr>
            <p:ph type="sldNum" sz="quarter" idx="5"/>
          </p:nvPr>
        </p:nvSpPr>
        <p:spPr/>
        <p:txBody>
          <a:bodyPr/>
          <a:lstStyle/>
          <a:p>
            <a:fld id="{3DD8D03E-6BF9-409C-B067-7E89AD6DDA1E}" type="slidenum">
              <a:rPr lang="en-US" smtClean="0"/>
              <a:t>12</a:t>
            </a:fld>
            <a:endParaRPr lang="en-US" dirty="0"/>
          </a:p>
        </p:txBody>
      </p:sp>
    </p:spTree>
    <p:extLst>
      <p:ext uri="{BB962C8B-B14F-4D97-AF65-F5344CB8AC3E}">
        <p14:creationId xmlns:p14="http://schemas.microsoft.com/office/powerpoint/2010/main" val="4118595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2</a:t>
            </a:fld>
            <a:endParaRPr lang="en-US" dirty="0"/>
          </a:p>
        </p:txBody>
      </p:sp>
    </p:spTree>
    <p:extLst>
      <p:ext uri="{BB962C8B-B14F-4D97-AF65-F5344CB8AC3E}">
        <p14:creationId xmlns:p14="http://schemas.microsoft.com/office/powerpoint/2010/main" val="428051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3</a:t>
            </a:fld>
            <a:endParaRPr lang="en-US" dirty="0"/>
          </a:p>
        </p:txBody>
      </p:sp>
    </p:spTree>
    <p:extLst>
      <p:ext uri="{BB962C8B-B14F-4D97-AF65-F5344CB8AC3E}">
        <p14:creationId xmlns:p14="http://schemas.microsoft.com/office/powerpoint/2010/main" val="3254167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4</a:t>
            </a:fld>
            <a:endParaRPr lang="en-US" dirty="0"/>
          </a:p>
        </p:txBody>
      </p:sp>
    </p:spTree>
    <p:extLst>
      <p:ext uri="{BB962C8B-B14F-4D97-AF65-F5344CB8AC3E}">
        <p14:creationId xmlns:p14="http://schemas.microsoft.com/office/powerpoint/2010/main" val="324822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EDC16-EDB2-B2F6-0EBE-6D1A0A94947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AEDA61C5-C16A-654B-8298-5CC2B06F3F0A}"/>
              </a:ext>
            </a:extLst>
          </p:cNvPr>
          <p:cNvSpPr>
            <a:spLocks noGrp="1" noRot="1" noChangeAspect="1"/>
          </p:cNvSpPr>
          <p:nvPr>
            <p:ph type="sldImg"/>
          </p:nvPr>
        </p:nvSpPr>
        <p:spPr>
          <a:xfrm>
            <a:off x="1423988" y="849313"/>
            <a:ext cx="1717675" cy="2293937"/>
          </a:xfrm>
        </p:spPr>
      </p:sp>
      <p:sp>
        <p:nvSpPr>
          <p:cNvPr id="3" name="Marcador de notas 2">
            <a:extLst>
              <a:ext uri="{FF2B5EF4-FFF2-40B4-BE49-F238E27FC236}">
                <a16:creationId xmlns:a16="http://schemas.microsoft.com/office/drawing/2014/main" id="{8979BC85-C4C3-995D-82D8-10F62F7F3C26}"/>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BE2353D9-5016-E2D5-3049-BC819CDDFA6C}"/>
              </a:ext>
            </a:extLst>
          </p:cNvPr>
          <p:cNvSpPr>
            <a:spLocks noGrp="1"/>
          </p:cNvSpPr>
          <p:nvPr>
            <p:ph type="sldNum" sz="quarter" idx="5"/>
          </p:nvPr>
        </p:nvSpPr>
        <p:spPr/>
        <p:txBody>
          <a:bodyPr/>
          <a:lstStyle/>
          <a:p>
            <a:fld id="{3DD8D03E-6BF9-409C-B067-7E89AD6DDA1E}" type="slidenum">
              <a:rPr lang="en-US" smtClean="0"/>
              <a:t>5</a:t>
            </a:fld>
            <a:endParaRPr lang="en-US" dirty="0"/>
          </a:p>
        </p:txBody>
      </p:sp>
    </p:spTree>
    <p:extLst>
      <p:ext uri="{BB962C8B-B14F-4D97-AF65-F5344CB8AC3E}">
        <p14:creationId xmlns:p14="http://schemas.microsoft.com/office/powerpoint/2010/main" val="3205024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38945-EB60-02C5-0681-89534C1FAB9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5E981FE-6B00-673F-98AC-FB4C1C9C0357}"/>
              </a:ext>
            </a:extLst>
          </p:cNvPr>
          <p:cNvSpPr>
            <a:spLocks noGrp="1" noRot="1" noChangeAspect="1"/>
          </p:cNvSpPr>
          <p:nvPr>
            <p:ph type="sldImg"/>
          </p:nvPr>
        </p:nvSpPr>
        <p:spPr>
          <a:xfrm>
            <a:off x="1423988" y="849313"/>
            <a:ext cx="1717675" cy="2293937"/>
          </a:xfrm>
        </p:spPr>
      </p:sp>
      <p:sp>
        <p:nvSpPr>
          <p:cNvPr id="3" name="Marcador de notas 2">
            <a:extLst>
              <a:ext uri="{FF2B5EF4-FFF2-40B4-BE49-F238E27FC236}">
                <a16:creationId xmlns:a16="http://schemas.microsoft.com/office/drawing/2014/main" id="{037F00C0-18A9-F851-7EC5-AEEFA4B6F1D1}"/>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00EE6EDA-02B2-74E7-37C7-959F03823A2C}"/>
              </a:ext>
            </a:extLst>
          </p:cNvPr>
          <p:cNvSpPr>
            <a:spLocks noGrp="1"/>
          </p:cNvSpPr>
          <p:nvPr>
            <p:ph type="sldNum" sz="quarter" idx="5"/>
          </p:nvPr>
        </p:nvSpPr>
        <p:spPr/>
        <p:txBody>
          <a:bodyPr/>
          <a:lstStyle/>
          <a:p>
            <a:fld id="{3DD8D03E-6BF9-409C-B067-7E89AD6DDA1E}" type="slidenum">
              <a:rPr lang="en-US" smtClean="0"/>
              <a:t>6</a:t>
            </a:fld>
            <a:endParaRPr lang="en-US" dirty="0"/>
          </a:p>
        </p:txBody>
      </p:sp>
    </p:spTree>
    <p:extLst>
      <p:ext uri="{BB962C8B-B14F-4D97-AF65-F5344CB8AC3E}">
        <p14:creationId xmlns:p14="http://schemas.microsoft.com/office/powerpoint/2010/main" val="3814813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A2344-B73B-2E78-E78B-56617AD1F91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BC36652-7A63-0F4A-29C4-9A880A022E01}"/>
              </a:ext>
            </a:extLst>
          </p:cNvPr>
          <p:cNvSpPr>
            <a:spLocks noGrp="1" noRot="1" noChangeAspect="1"/>
          </p:cNvSpPr>
          <p:nvPr>
            <p:ph type="sldImg"/>
          </p:nvPr>
        </p:nvSpPr>
        <p:spPr>
          <a:xfrm>
            <a:off x="1423988" y="849313"/>
            <a:ext cx="1717675" cy="2293937"/>
          </a:xfrm>
        </p:spPr>
      </p:sp>
      <p:sp>
        <p:nvSpPr>
          <p:cNvPr id="3" name="Marcador de notas 2">
            <a:extLst>
              <a:ext uri="{FF2B5EF4-FFF2-40B4-BE49-F238E27FC236}">
                <a16:creationId xmlns:a16="http://schemas.microsoft.com/office/drawing/2014/main" id="{EAEEFD63-5282-9553-2E8F-455C4EFB3D3D}"/>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AD7317D9-7543-B3DC-93B8-6323DBA1E5F4}"/>
              </a:ext>
            </a:extLst>
          </p:cNvPr>
          <p:cNvSpPr>
            <a:spLocks noGrp="1"/>
          </p:cNvSpPr>
          <p:nvPr>
            <p:ph type="sldNum" sz="quarter" idx="5"/>
          </p:nvPr>
        </p:nvSpPr>
        <p:spPr/>
        <p:txBody>
          <a:bodyPr/>
          <a:lstStyle/>
          <a:p>
            <a:fld id="{3DD8D03E-6BF9-409C-B067-7E89AD6DDA1E}" type="slidenum">
              <a:rPr lang="en-US" smtClean="0"/>
              <a:t>7</a:t>
            </a:fld>
            <a:endParaRPr lang="en-US" dirty="0"/>
          </a:p>
        </p:txBody>
      </p:sp>
    </p:spTree>
    <p:extLst>
      <p:ext uri="{BB962C8B-B14F-4D97-AF65-F5344CB8AC3E}">
        <p14:creationId xmlns:p14="http://schemas.microsoft.com/office/powerpoint/2010/main" val="11153912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423988" y="849313"/>
            <a:ext cx="1717675" cy="2293937"/>
          </a:xfrm>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3DD8D03E-6BF9-409C-B067-7E89AD6DDA1E}" type="slidenum">
              <a:rPr lang="en-US" smtClean="0"/>
              <a:t>8</a:t>
            </a:fld>
            <a:endParaRPr lang="en-US" dirty="0"/>
          </a:p>
        </p:txBody>
      </p:sp>
    </p:spTree>
    <p:extLst>
      <p:ext uri="{BB962C8B-B14F-4D97-AF65-F5344CB8AC3E}">
        <p14:creationId xmlns:p14="http://schemas.microsoft.com/office/powerpoint/2010/main" val="42042318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86497-89D8-04C6-4763-33162E36026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B08D38E-6F24-590D-6A9B-46B11D73BFC6}"/>
              </a:ext>
            </a:extLst>
          </p:cNvPr>
          <p:cNvSpPr>
            <a:spLocks noGrp="1" noRot="1" noChangeAspect="1"/>
          </p:cNvSpPr>
          <p:nvPr>
            <p:ph type="sldImg"/>
          </p:nvPr>
        </p:nvSpPr>
        <p:spPr>
          <a:xfrm>
            <a:off x="1423988" y="849313"/>
            <a:ext cx="1717675" cy="2293937"/>
          </a:xfrm>
        </p:spPr>
      </p:sp>
      <p:sp>
        <p:nvSpPr>
          <p:cNvPr id="3" name="Marcador de notas 2">
            <a:extLst>
              <a:ext uri="{FF2B5EF4-FFF2-40B4-BE49-F238E27FC236}">
                <a16:creationId xmlns:a16="http://schemas.microsoft.com/office/drawing/2014/main" id="{F9D3EC46-D59C-720D-0079-F0AED4D83069}"/>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71D57C5A-D488-64AE-E601-37388A339AF1}"/>
              </a:ext>
            </a:extLst>
          </p:cNvPr>
          <p:cNvSpPr>
            <a:spLocks noGrp="1"/>
          </p:cNvSpPr>
          <p:nvPr>
            <p:ph type="sldNum" sz="quarter" idx="5"/>
          </p:nvPr>
        </p:nvSpPr>
        <p:spPr/>
        <p:txBody>
          <a:bodyPr/>
          <a:lstStyle/>
          <a:p>
            <a:fld id="{3DD8D03E-6BF9-409C-B067-7E89AD6DDA1E}" type="slidenum">
              <a:rPr lang="en-US" smtClean="0"/>
              <a:t>9</a:t>
            </a:fld>
            <a:endParaRPr lang="en-US" dirty="0"/>
          </a:p>
        </p:txBody>
      </p:sp>
    </p:spTree>
    <p:extLst>
      <p:ext uri="{BB962C8B-B14F-4D97-AF65-F5344CB8AC3E}">
        <p14:creationId xmlns:p14="http://schemas.microsoft.com/office/powerpoint/2010/main" val="3670956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E223795C-DA18-4E5C-A285-6681B9D72D49}" type="datetimeFigureOut">
              <a:rPr lang="es-MX" smtClean="0"/>
              <a:t>08/05/2026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3347031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E223795C-DA18-4E5C-A285-6681B9D72D49}" type="datetimeFigureOut">
              <a:rPr lang="es-MX" smtClean="0"/>
              <a:t>08/05/2026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3762988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es-MX"/>
              <a:t>Haz clic para modificar el estilo de título del patrón</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E223795C-DA18-4E5C-A285-6681B9D72D49}" type="datetimeFigureOut">
              <a:rPr lang="es-MX" smtClean="0"/>
              <a:t>08/05/2026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341431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10"/>
          </p:nvPr>
        </p:nvSpPr>
        <p:spPr/>
        <p:txBody>
          <a:bodyPr/>
          <a:lstStyle/>
          <a:p>
            <a:fld id="{E223795C-DA18-4E5C-A285-6681B9D72D49}" type="datetimeFigureOut">
              <a:rPr lang="es-MX" smtClean="0"/>
              <a:t>08/05/2026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1486770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es-MX"/>
              <a:t>Haz clic para modificar el estilo de título del patrón</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s-MX"/>
              <a:t>Haga clic para modificar los estilos de texto del patrón</a:t>
            </a:r>
          </a:p>
        </p:txBody>
      </p:sp>
      <p:sp>
        <p:nvSpPr>
          <p:cNvPr id="4" name="Date Placeholder 3"/>
          <p:cNvSpPr>
            <a:spLocks noGrp="1"/>
          </p:cNvSpPr>
          <p:nvPr>
            <p:ph type="dt" sz="half" idx="10"/>
          </p:nvPr>
        </p:nvSpPr>
        <p:spPr/>
        <p:txBody>
          <a:bodyPr/>
          <a:lstStyle/>
          <a:p>
            <a:fld id="{E223795C-DA18-4E5C-A285-6681B9D72D49}" type="datetimeFigureOut">
              <a:rPr lang="es-MX" smtClean="0"/>
              <a:t>08/05/2026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2579705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Date Placeholder 4"/>
          <p:cNvSpPr>
            <a:spLocks noGrp="1"/>
          </p:cNvSpPr>
          <p:nvPr>
            <p:ph type="dt" sz="half" idx="10"/>
          </p:nvPr>
        </p:nvSpPr>
        <p:spPr/>
        <p:txBody>
          <a:bodyPr/>
          <a:lstStyle/>
          <a:p>
            <a:fld id="{E223795C-DA18-4E5C-A285-6681B9D72D49}" type="datetimeFigureOut">
              <a:rPr lang="es-MX" smtClean="0"/>
              <a:t>08/05/2026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2644301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s-MX"/>
              <a:t>Haga clic para modificar los estilos de texto del patrón</a:t>
            </a:r>
          </a:p>
        </p:txBody>
      </p:sp>
      <p:sp>
        <p:nvSpPr>
          <p:cNvPr id="4" name="Content Placeholder 3"/>
          <p:cNvSpPr>
            <a:spLocks noGrp="1"/>
          </p:cNvSpPr>
          <p:nvPr>
            <p:ph sz="half" idx="2"/>
          </p:nvPr>
        </p:nvSpPr>
        <p:spPr>
          <a:xfrm>
            <a:off x="839789" y="5937956"/>
            <a:ext cx="5157787" cy="87338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s-MX"/>
              <a:t>Haga clic para modificar los estilos de texto del patrón</a:t>
            </a:r>
          </a:p>
        </p:txBody>
      </p:sp>
      <p:sp>
        <p:nvSpPr>
          <p:cNvPr id="6" name="Content Placeholder 5"/>
          <p:cNvSpPr>
            <a:spLocks noGrp="1"/>
          </p:cNvSpPr>
          <p:nvPr>
            <p:ph sz="quarter" idx="4"/>
          </p:nvPr>
        </p:nvSpPr>
        <p:spPr>
          <a:xfrm>
            <a:off x="6172201" y="5937956"/>
            <a:ext cx="5183188" cy="87338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7" name="Date Placeholder 6"/>
          <p:cNvSpPr>
            <a:spLocks noGrp="1"/>
          </p:cNvSpPr>
          <p:nvPr>
            <p:ph type="dt" sz="half" idx="10"/>
          </p:nvPr>
        </p:nvSpPr>
        <p:spPr/>
        <p:txBody>
          <a:bodyPr/>
          <a:lstStyle/>
          <a:p>
            <a:fld id="{E223795C-DA18-4E5C-A285-6681B9D72D49}" type="datetimeFigureOut">
              <a:rPr lang="es-MX" smtClean="0"/>
              <a:t>08/05/2026</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3497596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MX"/>
              <a:t>Haz clic para modificar el estilo de título del patrón</a:t>
            </a:r>
            <a:endParaRPr lang="en-US" dirty="0"/>
          </a:p>
        </p:txBody>
      </p:sp>
      <p:sp>
        <p:nvSpPr>
          <p:cNvPr id="3" name="Date Placeholder 2"/>
          <p:cNvSpPr>
            <a:spLocks noGrp="1"/>
          </p:cNvSpPr>
          <p:nvPr>
            <p:ph type="dt" sz="half" idx="10"/>
          </p:nvPr>
        </p:nvSpPr>
        <p:spPr/>
        <p:txBody>
          <a:bodyPr/>
          <a:lstStyle/>
          <a:p>
            <a:fld id="{E223795C-DA18-4E5C-A285-6681B9D72D49}" type="datetimeFigureOut">
              <a:rPr lang="es-MX" smtClean="0"/>
              <a:t>08/05/2026</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3742230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3795C-DA18-4E5C-A285-6681B9D72D49}" type="datetimeFigureOut">
              <a:rPr lang="es-MX" smtClean="0"/>
              <a:t>08/05/2026</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1060107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es-MX"/>
              <a:t>Haz clic para modificar el estilo de título del patrón</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E223795C-DA18-4E5C-A285-6681B9D72D49}" type="datetimeFigureOut">
              <a:rPr lang="es-MX" smtClean="0"/>
              <a:t>08/05/2026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381121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es-MX"/>
              <a:t>Haz clic para modificar el estilo de título del patrón</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s-MX"/>
              <a:t>Haz clic en el icono para agregar una imagen</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es-MX"/>
              <a:t>Haga clic para modificar los estilos de texto del patrón</a:t>
            </a:r>
          </a:p>
        </p:txBody>
      </p:sp>
      <p:sp>
        <p:nvSpPr>
          <p:cNvPr id="5" name="Date Placeholder 4"/>
          <p:cNvSpPr>
            <a:spLocks noGrp="1"/>
          </p:cNvSpPr>
          <p:nvPr>
            <p:ph type="dt" sz="half" idx="10"/>
          </p:nvPr>
        </p:nvSpPr>
        <p:spPr/>
        <p:txBody>
          <a:bodyPr/>
          <a:lstStyle/>
          <a:p>
            <a:fld id="{E223795C-DA18-4E5C-A285-6681B9D72D49}" type="datetimeFigureOut">
              <a:rPr lang="es-MX" smtClean="0"/>
              <a:t>08/05/2026</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17C22CEC-A745-40EC-9EBF-4177D7620D01}" type="slidenum">
              <a:rPr lang="es-MX" smtClean="0"/>
              <a:t>‹Nº›</a:t>
            </a:fld>
            <a:endParaRPr lang="es-MX"/>
          </a:p>
        </p:txBody>
      </p:sp>
    </p:spTree>
    <p:extLst>
      <p:ext uri="{BB962C8B-B14F-4D97-AF65-F5344CB8AC3E}">
        <p14:creationId xmlns:p14="http://schemas.microsoft.com/office/powerpoint/2010/main" val="27314800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s-MX"/>
              <a:t>Haz clic para modificar el estilo de título del patrón</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E223795C-DA18-4E5C-A285-6681B9D72D49}" type="datetimeFigureOut">
              <a:rPr lang="es-MX" smtClean="0"/>
              <a:t>08/05/2026</a:t>
            </a:fld>
            <a:endParaRPr lang="es-MX"/>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17C22CEC-A745-40EC-9EBF-4177D7620D01}" type="slidenum">
              <a:rPr lang="es-MX" smtClean="0"/>
              <a:t>‹Nº›</a:t>
            </a:fld>
            <a:endParaRPr lang="es-MX"/>
          </a:p>
        </p:txBody>
      </p:sp>
    </p:spTree>
    <p:extLst>
      <p:ext uri="{BB962C8B-B14F-4D97-AF65-F5344CB8AC3E}">
        <p14:creationId xmlns:p14="http://schemas.microsoft.com/office/powerpoint/2010/main" val="234746743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gob.mx/conapo/articulos/madres-mexicanas-diversas-y-autonomas"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www.inegi.org.mx/contenidos/productos/prod_serv/contenidos/espanol/bvinegi/productos/nueva_estruc/702825198299.pdf" TargetMode="External"/><Relationship Id="rId4" Type="http://schemas.openxmlformats.org/officeDocument/2006/relationships/chart" Target="../charts/char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inegi.org.mx/app/tabulados/interactivos/?pxq=Natalidad_Natalidad_02_e2497dbe-f31a-4743-b2ec-ecb13e1a24a2" TargetMode="Externa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CE5B7DD-87DE-E984-EA45-0D84E22796A4}"/>
              </a:ext>
            </a:extLst>
          </p:cNvPr>
          <p:cNvSpPr txBox="1"/>
          <p:nvPr/>
        </p:nvSpPr>
        <p:spPr>
          <a:xfrm>
            <a:off x="1188720" y="2332883"/>
            <a:ext cx="10058866" cy="6168355"/>
          </a:xfrm>
          <a:prstGeom prst="rect">
            <a:avLst/>
          </a:prstGeom>
          <a:noFill/>
        </p:spPr>
        <p:txBody>
          <a:bodyPr wrap="square">
            <a:spAutoFit/>
          </a:bodyPr>
          <a:lstStyle/>
          <a:p>
            <a:pPr>
              <a:spcAft>
                <a:spcPts val="3900"/>
              </a:spcAft>
              <a:buNone/>
            </a:pPr>
            <a:r>
              <a:rPr lang="es-MX" sz="5400" b="1" kern="1800" dirty="0">
                <a:solidFill>
                  <a:schemeClr val="accent4">
                    <a:lumMod val="75000"/>
                  </a:schemeClr>
                </a:solidFill>
                <a:effectLst/>
                <a:latin typeface="Noto Sans" panose="020B0502040504020204" pitchFamily="34" charset="0"/>
                <a:ea typeface="Noto Sans" panose="020B0502040504020204" pitchFamily="34" charset="0"/>
                <a:cs typeface="Noto Sans" panose="020B0502040504020204" pitchFamily="34" charset="0"/>
              </a:rPr>
              <a:t>Perfil Sociodemográfico de las madres en México y Quintana Roo</a:t>
            </a:r>
            <a:endParaRPr lang="es-MX" sz="3200" kern="100" dirty="0">
              <a:solidFill>
                <a:schemeClr val="accent4">
                  <a:lumMod val="75000"/>
                </a:schemeClr>
              </a:solidFill>
              <a:effectLst/>
              <a:latin typeface="Noto Sans" panose="020B0502040504020204" pitchFamily="34" charset="0"/>
              <a:ea typeface="Noto Sans" panose="020B0502040504020204" pitchFamily="34" charset="0"/>
              <a:cs typeface="Noto Sans" panose="020B0502040504020204" pitchFamily="34" charset="0"/>
            </a:endParaRPr>
          </a:p>
          <a:p>
            <a:pPr marL="457200" indent="-457200" algn="just">
              <a:spcBef>
                <a:spcPts val="995"/>
              </a:spcBef>
              <a:spcAft>
                <a:spcPts val="1950"/>
              </a:spcAft>
              <a:buFont typeface="Wingdings" panose="05000000000000000000" pitchFamily="2" charset="2"/>
              <a:buChar char="§"/>
            </a:pPr>
            <a:r>
              <a:rPr lang="es-MX" sz="3200" kern="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El 68 por ciento del total de mexicanas ejerce la maternidad en condiciones de gran diversidad. El 74.4 por ciento son casadas o unidas; 7.3 por ciento son madres solteras; 15.3 por ciento están separadas o divorciadas, y 3 por ciento son viudas.</a:t>
            </a:r>
            <a:endParaRPr lang="es-MX" sz="3200" kern="100" dirty="0">
              <a:effectLst/>
              <a:latin typeface="Montserrat" panose="00000500000000000000" pitchFamily="2" charset="0"/>
              <a:ea typeface="Noto Sans" panose="020B0502040504020204" pitchFamily="34" charset="0"/>
              <a:cs typeface="Noto Sans" panose="020B0502040504020204" pitchFamily="34" charset="0"/>
            </a:endParaRPr>
          </a:p>
        </p:txBody>
      </p:sp>
      <p:pic>
        <p:nvPicPr>
          <p:cNvPr id="6" name="Imagen 5">
            <a:extLst>
              <a:ext uri="{FF2B5EF4-FFF2-40B4-BE49-F238E27FC236}">
                <a16:creationId xmlns:a16="http://schemas.microsoft.com/office/drawing/2014/main" id="{673B4156-C7BE-5C67-6A61-209FF3945C88}"/>
              </a:ext>
            </a:extLst>
          </p:cNvPr>
          <p:cNvPicPr>
            <a:picLocks noChangeAspect="1"/>
          </p:cNvPicPr>
          <p:nvPr/>
        </p:nvPicPr>
        <p:blipFill>
          <a:blip r:embed="rId3"/>
          <a:srcRect b="7091"/>
          <a:stretch>
            <a:fillRect/>
          </a:stretch>
        </p:blipFill>
        <p:spPr>
          <a:xfrm>
            <a:off x="0" y="9117989"/>
            <a:ext cx="12192000" cy="5824138"/>
          </a:xfrm>
          <a:prstGeom prst="rect">
            <a:avLst/>
          </a:prstGeom>
        </p:spPr>
      </p:pic>
    </p:spTree>
    <p:extLst>
      <p:ext uri="{BB962C8B-B14F-4D97-AF65-F5344CB8AC3E}">
        <p14:creationId xmlns:p14="http://schemas.microsoft.com/office/powerpoint/2010/main" val="2961874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A3392707-8192-F066-DB16-A94D823DAF44}"/>
              </a:ext>
            </a:extLst>
          </p:cNvPr>
          <p:cNvSpPr txBox="1"/>
          <p:nvPr/>
        </p:nvSpPr>
        <p:spPr>
          <a:xfrm>
            <a:off x="1004356" y="2296303"/>
            <a:ext cx="10546080" cy="6793911"/>
          </a:xfrm>
          <a:prstGeom prst="rect">
            <a:avLst/>
          </a:prstGeom>
          <a:noFill/>
        </p:spPr>
        <p:txBody>
          <a:bodyPr wrap="square">
            <a:spAutoFit/>
          </a:bodyPr>
          <a:lstStyle/>
          <a:p>
            <a:pPr algn="just">
              <a:spcAft>
                <a:spcPts val="800"/>
              </a:spcAft>
              <a:buNone/>
            </a:pPr>
            <a:r>
              <a:rPr lang="es-ES_tradnl"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La</a:t>
            </a:r>
            <a:r>
              <a:rPr lang="es-MX"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 Tasa </a:t>
            </a:r>
            <a:r>
              <a:rPr lang="es-MX" sz="2400" kern="100" dirty="0">
                <a:solidFill>
                  <a:srgbClr val="404041"/>
                </a:solidFill>
                <a:latin typeface="Montserrat" panose="00000500000000000000" pitchFamily="2" charset="0"/>
                <a:ea typeface="Times New Roman" panose="02020603050405020304" pitchFamily="18" charset="0"/>
                <a:cs typeface="Times New Roman" panose="02020603050405020304" pitchFamily="18" charset="0"/>
              </a:rPr>
              <a:t>E</a:t>
            </a:r>
            <a:r>
              <a:rPr lang="es-MX"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specífica de Fecundidad </a:t>
            </a:r>
            <a:r>
              <a:rPr lang="es-MX" sz="2400" kern="100" dirty="0">
                <a:solidFill>
                  <a:srgbClr val="404041"/>
                </a:solidFill>
                <a:latin typeface="Montserrat" panose="00000500000000000000" pitchFamily="2" charset="0"/>
                <a:ea typeface="Times New Roman" panose="02020603050405020304" pitchFamily="18" charset="0"/>
                <a:cs typeface="Times New Roman" panose="02020603050405020304" pitchFamily="18" charset="0"/>
              </a:rPr>
              <a:t>A</a:t>
            </a:r>
            <a:r>
              <a:rPr lang="es-MX"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dolescente (TEFA) en Quintana Roo muestra una tendencia a la baja significativa a lo largo de las décadas, lo que contribuye de manera importante al perfil demográfico de envejecimiento del estado.</a:t>
            </a:r>
            <a:endParaRPr lang="es-MX" sz="2400" kern="100" dirty="0">
              <a:effectLst/>
              <a:latin typeface="Montserrat" panose="00000500000000000000" pitchFamily="2" charset="0"/>
              <a:ea typeface="Aptos" panose="020B0004020202020204" pitchFamily="34" charset="0"/>
              <a:cs typeface="Times New Roman" panose="02020603050405020304" pitchFamily="18" charset="0"/>
            </a:endParaRPr>
          </a:p>
          <a:p>
            <a:pPr algn="just">
              <a:lnSpc>
                <a:spcPct val="107000"/>
              </a:lnSpc>
              <a:spcAft>
                <a:spcPts val="800"/>
              </a:spcAft>
              <a:buNone/>
            </a:pPr>
            <a:r>
              <a:rPr lang="es-MX"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Históricamente, la TEFA en Quintana Roo era muy alta en 1970, registrando 125.2 nacimientos por cada mil adolescentes. Sin embargo, desde entonces, ha experimentado una disminución sostenida. La gráfica presenta un descenso inicial marcado desde 1970 hasta mediados de los años 90. Tras un periodo de relativa estabilización, la tendencia de descenso se retomó con mayor fuerza desde principios de los años 2000. Confirmando la información proporcionada, en el año 2012, la TEFA en Quintana Roo se situó en 72.8 nacimientos por cada mil adolescentes, y para 2024, esta cifra disminuyó notablemente a 54.7 nacimientos por cada mil adolescentes. Esta reducción constante es un indicador de la eficacia de las políticas públicas y los cambios sociales orientados a la prevención del embarazo adolescente</a:t>
            </a:r>
            <a:r>
              <a:rPr lang="es-MX" sz="2400" kern="100" dirty="0">
                <a:solidFill>
                  <a:srgbClr val="404041"/>
                </a:solidFill>
                <a:effectLst/>
                <a:latin typeface="Noto Sans" panose="020B0502040504020204" pitchFamily="34" charset="0"/>
                <a:ea typeface="Times New Roman" panose="02020603050405020304" pitchFamily="18" charset="0"/>
                <a:cs typeface="Times New Roman" panose="02020603050405020304" pitchFamily="18" charset="0"/>
              </a:rPr>
              <a:t>.</a:t>
            </a:r>
            <a:endParaRPr lang="es-MX"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Imagen 5">
            <a:extLst>
              <a:ext uri="{FF2B5EF4-FFF2-40B4-BE49-F238E27FC236}">
                <a16:creationId xmlns:a16="http://schemas.microsoft.com/office/drawing/2014/main" id="{47F3F86B-8121-75C7-F87C-BBF1A2C33BB1}"/>
              </a:ext>
            </a:extLst>
          </p:cNvPr>
          <p:cNvPicPr>
            <a:picLocks noChangeAspect="1"/>
          </p:cNvPicPr>
          <p:nvPr/>
        </p:nvPicPr>
        <p:blipFill>
          <a:blip r:embed="rId3"/>
          <a:stretch>
            <a:fillRect/>
          </a:stretch>
        </p:blipFill>
        <p:spPr>
          <a:xfrm>
            <a:off x="1317870" y="14165459"/>
            <a:ext cx="9919052" cy="652329"/>
          </a:xfrm>
          <a:prstGeom prst="rect">
            <a:avLst/>
          </a:prstGeom>
        </p:spPr>
      </p:pic>
      <p:pic>
        <p:nvPicPr>
          <p:cNvPr id="2" name="Imagen 1">
            <a:extLst>
              <a:ext uri="{FF2B5EF4-FFF2-40B4-BE49-F238E27FC236}">
                <a16:creationId xmlns:a16="http://schemas.microsoft.com/office/drawing/2014/main" id="{1A184289-D0A0-AE5D-0968-FB61308F5E0C}"/>
              </a:ext>
            </a:extLst>
          </p:cNvPr>
          <p:cNvPicPr>
            <a:picLocks noChangeAspect="1"/>
          </p:cNvPicPr>
          <p:nvPr/>
        </p:nvPicPr>
        <p:blipFill>
          <a:blip r:embed="rId4"/>
          <a:stretch>
            <a:fillRect/>
          </a:stretch>
        </p:blipFill>
        <p:spPr>
          <a:xfrm>
            <a:off x="536996" y="9087263"/>
            <a:ext cx="11013440" cy="5081147"/>
          </a:xfrm>
          <a:prstGeom prst="rect">
            <a:avLst/>
          </a:prstGeom>
        </p:spPr>
      </p:pic>
    </p:spTree>
    <p:extLst>
      <p:ext uri="{BB962C8B-B14F-4D97-AF65-F5344CB8AC3E}">
        <p14:creationId xmlns:p14="http://schemas.microsoft.com/office/powerpoint/2010/main" val="497896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D789F1A-EAF2-9506-1ECB-2B4722053384}"/>
              </a:ext>
            </a:extLst>
          </p:cNvPr>
          <p:cNvSpPr txBox="1"/>
          <p:nvPr/>
        </p:nvSpPr>
        <p:spPr>
          <a:xfrm>
            <a:off x="684774" y="3392003"/>
            <a:ext cx="5411226" cy="10433625"/>
          </a:xfrm>
          <a:prstGeom prst="rect">
            <a:avLst/>
          </a:prstGeom>
          <a:noFill/>
        </p:spPr>
        <p:txBody>
          <a:bodyPr wrap="square">
            <a:spAutoFit/>
          </a:bodyPr>
          <a:lstStyle/>
          <a:p>
            <a:pPr algn="just"/>
            <a:r>
              <a:rPr lang="es-MX" sz="2400" dirty="0">
                <a:latin typeface="Montserrat" panose="00000500000000000000" pitchFamily="2" charset="0"/>
                <a:ea typeface="Noto Sans" panose="020B0502040504020204" pitchFamily="34" charset="0"/>
                <a:cs typeface="Noto Sans" panose="020B0502040504020204" pitchFamily="34" charset="0"/>
              </a:rPr>
              <a:t>Quintana Roo se ubica segunda entre las entidades con menor natalidad en México, siendo la Ciudad de México la que registra la tasa más baja con 5.2. En tercer lugar aparece Nuevo León con 6.3, nacimientos por cada 1,000 habitantes</a:t>
            </a:r>
            <a:r>
              <a:rPr lang="es-MX" sz="2400" b="0" i="0" dirty="0">
                <a:effectLst/>
                <a:latin typeface="Montserrat" panose="00000500000000000000" pitchFamily="2" charset="0"/>
                <a:ea typeface="Noto Sans" panose="020B0502040504020204" pitchFamily="34" charset="0"/>
                <a:cs typeface="Noto Sans" panose="020B0502040504020204" pitchFamily="34" charset="0"/>
              </a:rPr>
              <a:t>. </a:t>
            </a:r>
          </a:p>
          <a:p>
            <a:pPr algn="just"/>
            <a:endParaRPr lang="es-MX" sz="2400" b="0" i="0" dirty="0">
              <a:effectLst/>
              <a:latin typeface="Montserrat" panose="00000500000000000000" pitchFamily="2" charset="0"/>
              <a:ea typeface="Noto Sans" panose="020B0502040504020204" pitchFamily="34" charset="0"/>
              <a:cs typeface="Noto Sans" panose="020B0502040504020204" pitchFamily="34" charset="0"/>
            </a:endParaRPr>
          </a:p>
          <a:p>
            <a:pPr algn="just"/>
            <a:endParaRPr lang="es-MX" sz="2400" b="0" i="0" dirty="0">
              <a:effectLst/>
              <a:latin typeface="Montserrat" panose="00000500000000000000" pitchFamily="2" charset="0"/>
              <a:ea typeface="Noto Sans" panose="020B0502040504020204" pitchFamily="34" charset="0"/>
              <a:cs typeface="Noto Sans" panose="020B0502040504020204" pitchFamily="34" charset="0"/>
            </a:endParaRPr>
          </a:p>
          <a:p>
            <a:pPr algn="just"/>
            <a:r>
              <a:rPr lang="es-MX" sz="2400" b="0" i="0" dirty="0">
                <a:effectLst/>
                <a:latin typeface="Montserrat" panose="00000500000000000000" pitchFamily="2" charset="0"/>
                <a:ea typeface="Noto Sans" panose="020B0502040504020204" pitchFamily="34" charset="0"/>
                <a:cs typeface="Noto Sans" panose="020B0502040504020204" pitchFamily="34" charset="0"/>
              </a:rPr>
              <a:t>Este fenómeno se asocia a cambios en los proyectos de vida y factores socioeconómicos, </a:t>
            </a:r>
            <a:r>
              <a:rPr lang="es-MX" sz="2400" dirty="0">
                <a:latin typeface="Montserrat" panose="00000500000000000000" pitchFamily="2" charset="0"/>
                <a:ea typeface="Noto Sans" panose="020B0502040504020204" pitchFamily="34" charset="0"/>
                <a:cs typeface="Noto Sans" panose="020B0502040504020204" pitchFamily="34" charset="0"/>
              </a:rPr>
              <a:t>con una participación de las mujeres en las actividades económicas que alcanzó la cifra más alta registrada en el Estado (42%) según los censos económicos. </a:t>
            </a:r>
          </a:p>
          <a:p>
            <a:pPr algn="just"/>
            <a:endParaRPr lang="es-MX" sz="2400" dirty="0">
              <a:latin typeface="Montserrat" panose="00000500000000000000" pitchFamily="2" charset="0"/>
              <a:ea typeface="Noto Sans" panose="020B0502040504020204" pitchFamily="34" charset="0"/>
              <a:cs typeface="Noto Sans" panose="020B0502040504020204" pitchFamily="34" charset="0"/>
            </a:endParaRPr>
          </a:p>
          <a:p>
            <a:pPr algn="just"/>
            <a:endParaRPr lang="es-MX" sz="2400" dirty="0">
              <a:latin typeface="Montserrat" panose="00000500000000000000" pitchFamily="2" charset="0"/>
              <a:ea typeface="Noto Sans" panose="020B0502040504020204" pitchFamily="34" charset="0"/>
              <a:cs typeface="Noto Sans" panose="020B0502040504020204" pitchFamily="34" charset="0"/>
            </a:endParaRPr>
          </a:p>
          <a:p>
            <a:pPr algn="just"/>
            <a:endParaRPr lang="es-MX" sz="2400" dirty="0">
              <a:latin typeface="Montserrat" panose="00000500000000000000" pitchFamily="2" charset="0"/>
              <a:ea typeface="Noto Sans" panose="020B0502040504020204" pitchFamily="34" charset="0"/>
              <a:cs typeface="Noto Sans" panose="020B0502040504020204" pitchFamily="34" charset="0"/>
            </a:endParaRPr>
          </a:p>
          <a:p>
            <a:pPr algn="just"/>
            <a:r>
              <a:rPr lang="es-MX" sz="2400" dirty="0">
                <a:latin typeface="Montserrat" panose="00000500000000000000" pitchFamily="2" charset="0"/>
                <a:ea typeface="Noto Sans" panose="020B0502040504020204" pitchFamily="34" charset="0"/>
                <a:cs typeface="Noto Sans" panose="020B0502040504020204" pitchFamily="34" charset="0"/>
              </a:rPr>
              <a:t>Esta tendencia refleja la transición demográfica del Estado, donde, al igual que en otras partes de México, la maternidad es postergada o se decide tener menos hijos</a:t>
            </a:r>
          </a:p>
          <a:p>
            <a:pPr algn="just"/>
            <a:endParaRPr lang="es-MX" sz="2400" dirty="0">
              <a:latin typeface="Noto Sans" panose="020B0502040504020204" pitchFamily="34" charset="0"/>
              <a:ea typeface="Noto Sans" panose="020B0502040504020204" pitchFamily="34" charset="0"/>
              <a:cs typeface="Noto Sans" panose="020B0502040504020204" pitchFamily="34" charset="0"/>
            </a:endParaRPr>
          </a:p>
        </p:txBody>
      </p:sp>
      <p:sp>
        <p:nvSpPr>
          <p:cNvPr id="9" name="CuadroTexto 8">
            <a:extLst>
              <a:ext uri="{FF2B5EF4-FFF2-40B4-BE49-F238E27FC236}">
                <a16:creationId xmlns:a16="http://schemas.microsoft.com/office/drawing/2014/main" id="{07F76396-C477-CE73-188F-BBBB735C4A8E}"/>
              </a:ext>
            </a:extLst>
          </p:cNvPr>
          <p:cNvSpPr txBox="1"/>
          <p:nvPr/>
        </p:nvSpPr>
        <p:spPr>
          <a:xfrm>
            <a:off x="115182" y="14385295"/>
            <a:ext cx="6403484" cy="369332"/>
          </a:xfrm>
          <a:prstGeom prst="rect">
            <a:avLst/>
          </a:prstGeom>
          <a:noFill/>
        </p:spPr>
        <p:txBody>
          <a:bodyPr wrap="none" rtlCol="0">
            <a:spAutoFit/>
          </a:bodyPr>
          <a:lstStyle/>
          <a:p>
            <a:r>
              <a:rPr lang="es-MX" b="1" dirty="0"/>
              <a:t>Fuente: </a:t>
            </a:r>
            <a:r>
              <a:rPr lang="es-MX" dirty="0"/>
              <a:t>INEGI, Estadísticas de Nacimientos Registrados (ENR) 2024</a:t>
            </a:r>
          </a:p>
        </p:txBody>
      </p:sp>
      <p:grpSp>
        <p:nvGrpSpPr>
          <p:cNvPr id="2" name="Grupo 1">
            <a:extLst>
              <a:ext uri="{FF2B5EF4-FFF2-40B4-BE49-F238E27FC236}">
                <a16:creationId xmlns:a16="http://schemas.microsoft.com/office/drawing/2014/main" id="{2E97912A-D1F1-7986-716D-1462EC15C887}"/>
              </a:ext>
            </a:extLst>
          </p:cNvPr>
          <p:cNvGrpSpPr/>
          <p:nvPr/>
        </p:nvGrpSpPr>
        <p:grpSpPr>
          <a:xfrm>
            <a:off x="6563360" y="2124165"/>
            <a:ext cx="5252720" cy="12073630"/>
            <a:chOff x="6543040" y="2313274"/>
            <a:chExt cx="5252720" cy="12073630"/>
          </a:xfrm>
        </p:grpSpPr>
        <p:graphicFrame>
          <p:nvGraphicFramePr>
            <p:cNvPr id="11" name="Gráfico 10">
              <a:extLst>
                <a:ext uri="{FF2B5EF4-FFF2-40B4-BE49-F238E27FC236}">
                  <a16:creationId xmlns:a16="http://schemas.microsoft.com/office/drawing/2014/main" id="{8986F715-10D9-9B80-AFDC-02C9EF04B4C4}"/>
                </a:ext>
              </a:extLst>
            </p:cNvPr>
            <p:cNvGraphicFramePr>
              <a:graphicFrameLocks/>
            </p:cNvGraphicFramePr>
            <p:nvPr>
              <p:extLst>
                <p:ext uri="{D42A27DB-BD31-4B8C-83A1-F6EECF244321}">
                  <p14:modId xmlns:p14="http://schemas.microsoft.com/office/powerpoint/2010/main" val="2942853517"/>
                </p:ext>
              </p:extLst>
            </p:nvPr>
          </p:nvGraphicFramePr>
          <p:xfrm>
            <a:off x="6543040" y="2313274"/>
            <a:ext cx="5252720" cy="12073630"/>
          </p:xfrm>
          <a:graphic>
            <a:graphicData uri="http://schemas.openxmlformats.org/drawingml/2006/chart">
              <c:chart xmlns:c="http://schemas.openxmlformats.org/drawingml/2006/chart" xmlns:r="http://schemas.openxmlformats.org/officeDocument/2006/relationships" r:id="rId3"/>
            </a:graphicData>
          </a:graphic>
        </p:graphicFrame>
        <p:cxnSp>
          <p:nvCxnSpPr>
            <p:cNvPr id="17" name="Conector recto 16">
              <a:extLst>
                <a:ext uri="{FF2B5EF4-FFF2-40B4-BE49-F238E27FC236}">
                  <a16:creationId xmlns:a16="http://schemas.microsoft.com/office/drawing/2014/main" id="{C86998C8-1FA7-742F-0C7E-26BEF8B5B3FE}"/>
                </a:ext>
              </a:extLst>
            </p:cNvPr>
            <p:cNvCxnSpPr>
              <a:cxnSpLocks/>
            </p:cNvCxnSpPr>
            <p:nvPr/>
          </p:nvCxnSpPr>
          <p:spPr>
            <a:xfrm>
              <a:off x="8229600" y="13196744"/>
              <a:ext cx="106172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76565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8B6A8-9016-0F8A-EAE4-4A79C4A1AC02}"/>
            </a:ext>
          </a:extLst>
        </p:cNvPr>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FABFDA2B-89B7-F205-164C-EF6A923A60EE}"/>
              </a:ext>
            </a:extLst>
          </p:cNvPr>
          <p:cNvGraphicFramePr>
            <a:graphicFrameLocks/>
          </p:cNvGraphicFramePr>
          <p:nvPr>
            <p:extLst>
              <p:ext uri="{D42A27DB-BD31-4B8C-83A1-F6EECF244321}">
                <p14:modId xmlns:p14="http://schemas.microsoft.com/office/powerpoint/2010/main" val="2639334135"/>
              </p:ext>
            </p:extLst>
          </p:nvPr>
        </p:nvGraphicFramePr>
        <p:xfrm>
          <a:off x="568216" y="5542708"/>
          <a:ext cx="11196320" cy="7014242"/>
        </p:xfrm>
        <a:graphic>
          <a:graphicData uri="http://schemas.openxmlformats.org/drawingml/2006/chart">
            <c:chart xmlns:c="http://schemas.openxmlformats.org/drawingml/2006/chart" xmlns:r="http://schemas.openxmlformats.org/officeDocument/2006/relationships" r:id="rId3"/>
          </a:graphicData>
        </a:graphic>
      </p:graphicFrame>
      <p:sp>
        <p:nvSpPr>
          <p:cNvPr id="3" name="CuadroTexto 2">
            <a:extLst>
              <a:ext uri="{FF2B5EF4-FFF2-40B4-BE49-F238E27FC236}">
                <a16:creationId xmlns:a16="http://schemas.microsoft.com/office/drawing/2014/main" id="{AE4D4AEC-CDB6-A599-0B11-9079C3EF6FFD}"/>
              </a:ext>
            </a:extLst>
          </p:cNvPr>
          <p:cNvSpPr txBox="1"/>
          <p:nvPr/>
        </p:nvSpPr>
        <p:spPr>
          <a:xfrm>
            <a:off x="974616" y="2360222"/>
            <a:ext cx="10242767" cy="2677656"/>
          </a:xfrm>
          <a:prstGeom prst="rect">
            <a:avLst/>
          </a:prstGeom>
          <a:noFill/>
        </p:spPr>
        <p:txBody>
          <a:bodyPr wrap="square" rtlCol="0">
            <a:spAutoFit/>
          </a:bodyPr>
          <a:lstStyle/>
          <a:p>
            <a:pPr algn="just"/>
            <a:r>
              <a:rPr lang="es-MX" sz="2400" b="1" dirty="0">
                <a:solidFill>
                  <a:schemeClr val="accent4">
                    <a:lumMod val="75000"/>
                  </a:schemeClr>
                </a:solidFill>
                <a:latin typeface="Noto Sans" panose="020B0502040504020204" pitchFamily="34" charset="0"/>
                <a:ea typeface="Noto Sans" panose="020B0502040504020204" pitchFamily="34" charset="0"/>
                <a:cs typeface="Noto Sans" panose="020B0502040504020204" pitchFamily="34" charset="0"/>
              </a:rPr>
              <a:t>Servicios de salud materna</a:t>
            </a:r>
            <a:endParaRPr lang="es-MX" sz="2400" dirty="0">
              <a:latin typeface="Noto Sans" panose="020B0502040504020204" pitchFamily="34" charset="0"/>
              <a:ea typeface="Noto Sans" panose="020B0502040504020204" pitchFamily="34" charset="0"/>
              <a:cs typeface="Noto Sans" panose="020B0502040504020204" pitchFamily="34" charset="0"/>
            </a:endParaRPr>
          </a:p>
          <a:p>
            <a:pPr algn="just"/>
            <a:r>
              <a:rPr lang="es-MX" sz="2400" dirty="0">
                <a:latin typeface="Montserrat" panose="00000500000000000000" pitchFamily="2" charset="0"/>
                <a:ea typeface="Noto Sans" panose="020B0502040504020204" pitchFamily="34" charset="0"/>
                <a:cs typeface="Noto Sans" panose="020B0502040504020204" pitchFamily="34" charset="0"/>
              </a:rPr>
              <a:t>La Secretaría de Salud, en su micro sitio de estadísticas, registró </a:t>
            </a:r>
            <a:r>
              <a:rPr lang="es-MX" sz="2400" b="1" dirty="0">
                <a:latin typeface="Montserrat" panose="00000500000000000000" pitchFamily="2" charset="0"/>
                <a:ea typeface="Noto Sans" panose="020B0502040504020204" pitchFamily="34" charset="0"/>
                <a:cs typeface="Noto Sans" panose="020B0502040504020204" pitchFamily="34" charset="0"/>
              </a:rPr>
              <a:t>18 mil 944 nacimientos </a:t>
            </a:r>
            <a:r>
              <a:rPr lang="es-MX" sz="2400" dirty="0">
                <a:latin typeface="Montserrat" panose="00000500000000000000" pitchFamily="2" charset="0"/>
                <a:ea typeface="Noto Sans" panose="020B0502040504020204" pitchFamily="34" charset="0"/>
                <a:cs typeface="Noto Sans" panose="020B0502040504020204" pitchFamily="34" charset="0"/>
              </a:rPr>
              <a:t>en Quintana Roo, durante el periodo de enero a noviembre de </a:t>
            </a:r>
            <a:r>
              <a:rPr lang="es-MX" sz="2400" b="1" dirty="0">
                <a:latin typeface="Montserrat" panose="00000500000000000000" pitchFamily="2" charset="0"/>
                <a:ea typeface="Noto Sans" panose="020B0502040504020204" pitchFamily="34" charset="0"/>
                <a:cs typeface="Noto Sans" panose="020B0502040504020204" pitchFamily="34" charset="0"/>
              </a:rPr>
              <a:t>2025,</a:t>
            </a:r>
            <a:r>
              <a:rPr lang="es-MX" sz="2400" dirty="0">
                <a:latin typeface="Montserrat" panose="00000500000000000000" pitchFamily="2" charset="0"/>
                <a:ea typeface="Noto Sans" panose="020B0502040504020204" pitchFamily="34" charset="0"/>
                <a:cs typeface="Noto Sans" panose="020B0502040504020204" pitchFamily="34" charset="0"/>
              </a:rPr>
              <a:t> por medio de certificados en versión electrónica y en papel. Estos nacimientos ocurrieron en el IMSS, ISSSTE, SEDENA, SEMAR, IMSS-BIENESTAR y en Servicios de Salud Privados.</a:t>
            </a:r>
          </a:p>
        </p:txBody>
      </p:sp>
      <p:sp>
        <p:nvSpPr>
          <p:cNvPr id="4" name="CuadroTexto 3">
            <a:extLst>
              <a:ext uri="{FF2B5EF4-FFF2-40B4-BE49-F238E27FC236}">
                <a16:creationId xmlns:a16="http://schemas.microsoft.com/office/drawing/2014/main" id="{35508969-F4EA-F70F-3940-C476A983DCB0}"/>
              </a:ext>
            </a:extLst>
          </p:cNvPr>
          <p:cNvSpPr txBox="1"/>
          <p:nvPr/>
        </p:nvSpPr>
        <p:spPr>
          <a:xfrm>
            <a:off x="2052320" y="13411200"/>
            <a:ext cx="5200526" cy="646331"/>
          </a:xfrm>
          <a:prstGeom prst="rect">
            <a:avLst/>
          </a:prstGeom>
          <a:noFill/>
        </p:spPr>
        <p:txBody>
          <a:bodyPr wrap="none" rtlCol="0">
            <a:spAutoFit/>
          </a:bodyPr>
          <a:lstStyle/>
          <a:p>
            <a:r>
              <a:rPr lang="es-MX" b="1" dirty="0"/>
              <a:t>Fuente: </a:t>
            </a:r>
            <a:r>
              <a:rPr lang="es-MX" dirty="0"/>
              <a:t>Secretaría de Salud/Micrositio de Estadísticas</a:t>
            </a:r>
          </a:p>
          <a:p>
            <a:r>
              <a:rPr lang="es-MX" dirty="0"/>
              <a:t>https://sesa.qroo.gob.mx/estadisticas-de-salud/</a:t>
            </a:r>
          </a:p>
        </p:txBody>
      </p:sp>
      <p:pic>
        <p:nvPicPr>
          <p:cNvPr id="8" name="Imagen 7">
            <a:extLst>
              <a:ext uri="{FF2B5EF4-FFF2-40B4-BE49-F238E27FC236}">
                <a16:creationId xmlns:a16="http://schemas.microsoft.com/office/drawing/2014/main" id="{C6C724B4-C9DB-1ADC-FC0B-58A3252E33E8}"/>
              </a:ext>
            </a:extLst>
          </p:cNvPr>
          <p:cNvPicPr>
            <a:picLocks noChangeAspect="1"/>
          </p:cNvPicPr>
          <p:nvPr/>
        </p:nvPicPr>
        <p:blipFill>
          <a:blip r:embed="rId4"/>
          <a:stretch>
            <a:fillRect/>
          </a:stretch>
        </p:blipFill>
        <p:spPr>
          <a:xfrm>
            <a:off x="6446028" y="8128000"/>
            <a:ext cx="4096775" cy="1016000"/>
          </a:xfrm>
          <a:prstGeom prst="rect">
            <a:avLst/>
          </a:prstGeom>
        </p:spPr>
      </p:pic>
    </p:spTree>
    <p:extLst>
      <p:ext uri="{BB962C8B-B14F-4D97-AF65-F5344CB8AC3E}">
        <p14:creationId xmlns:p14="http://schemas.microsoft.com/office/powerpoint/2010/main" val="2054815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61C0D3B7-6F91-4481-7123-C651CD071E9B}"/>
              </a:ext>
            </a:extLst>
          </p:cNvPr>
          <p:cNvSpPr txBox="1"/>
          <p:nvPr/>
        </p:nvSpPr>
        <p:spPr>
          <a:xfrm>
            <a:off x="945624" y="2233418"/>
            <a:ext cx="10403840" cy="6453049"/>
          </a:xfrm>
          <a:prstGeom prst="rect">
            <a:avLst/>
          </a:prstGeom>
          <a:noFill/>
        </p:spPr>
        <p:txBody>
          <a:bodyPr wrap="square">
            <a:spAutoFit/>
          </a:bodyPr>
          <a:lstStyle/>
          <a:p>
            <a:pPr algn="just">
              <a:spcBef>
                <a:spcPts val="1200"/>
              </a:spcBef>
              <a:spcAft>
                <a:spcPts val="1950"/>
              </a:spcAft>
              <a:buNone/>
            </a:pP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El Día de las Madres es siempre oportunidad para reconocer la demanda de atención que exige la condición de ser madre, cuando 90 por ciento de ellas realizan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labores</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domesticas y de cuidados,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que</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combinan con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un trabajo</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remunerado en la mitad de los casos.</a:t>
            </a:r>
            <a:endParaRPr lang="es-MX" sz="2400" dirty="0">
              <a:effectLst/>
              <a:latin typeface="Montserrat" panose="00000500000000000000" pitchFamily="2" charset="0"/>
              <a:ea typeface="Noto Sans" panose="020B0502040504020204" pitchFamily="34" charset="0"/>
              <a:cs typeface="Noto Sans" panose="020B0502040504020204" pitchFamily="34" charset="0"/>
            </a:endParaRPr>
          </a:p>
          <a:p>
            <a:pPr algn="just">
              <a:spcBef>
                <a:spcPts val="1200"/>
              </a:spcBef>
              <a:spcAft>
                <a:spcPts val="1950"/>
              </a:spcAft>
              <a:buNone/>
            </a:pP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Del total de mexicanas, 68 por ciento ejerce la maternidad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bajo</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una gran diversidad de condiciones: 74.4 por ciento son casadas o unidas; 7.3 por ciento son madres solteras (cerca de 2 millones); 15.3 por ciento están separadas o divorciadas (casi 4 millones), y 3 por ciento son viudas.</a:t>
            </a:r>
            <a:endParaRPr lang="es-MX" sz="2400" dirty="0">
              <a:effectLst/>
              <a:latin typeface="Montserrat" panose="00000500000000000000" pitchFamily="2" charset="0"/>
              <a:ea typeface="Noto Sans" panose="020B0502040504020204" pitchFamily="34" charset="0"/>
              <a:cs typeface="Noto Sans" panose="020B0502040504020204" pitchFamily="34" charset="0"/>
            </a:endParaRPr>
          </a:p>
          <a:p>
            <a:pPr algn="just">
              <a:spcBef>
                <a:spcPts val="1200"/>
              </a:spcBef>
              <a:spcAft>
                <a:spcPts val="1950"/>
              </a:spcAft>
              <a:buNone/>
            </a:pP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La proporción de mamás es mayor en las comunidades de población indígena y afrodescendiente: 69 por ciento </a:t>
            </a:r>
            <a:r>
              <a:rPr lang="es-MX" sz="2400" dirty="0">
                <a:effectLst/>
                <a:latin typeface="Montserrat" panose="00000500000000000000" pitchFamily="2" charset="0"/>
                <a:ea typeface="Noto Sans" panose="020B0502040504020204" pitchFamily="34" charset="0"/>
                <a:cs typeface="Noto Sans" panose="020B0502040504020204" pitchFamily="34" charset="0"/>
              </a:rPr>
              <a:t>corresponde a</a:t>
            </a:r>
            <a:r>
              <a:rPr lang="es-MX" sz="2400" dirty="0">
                <a:solidFill>
                  <a:srgbClr val="FF0000"/>
                </a:solidFill>
                <a:effectLst/>
                <a:latin typeface="Montserrat" panose="00000500000000000000" pitchFamily="2" charset="0"/>
                <a:ea typeface="Noto Sans" panose="020B0502040504020204" pitchFamily="34" charset="0"/>
                <a:cs typeface="Noto Sans" panose="020B0502040504020204" pitchFamily="34" charset="0"/>
              </a:rPr>
              <a:t> </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indígenas y afromexicanas y 77 por ciento </a:t>
            </a:r>
            <a:r>
              <a:rPr lang="es-MX" sz="2400" dirty="0">
                <a:effectLst/>
                <a:latin typeface="Montserrat" panose="00000500000000000000" pitchFamily="2" charset="0"/>
                <a:ea typeface="Noto Sans" panose="020B0502040504020204" pitchFamily="34" charset="0"/>
                <a:cs typeface="Noto Sans" panose="020B0502040504020204" pitchFamily="34" charset="0"/>
              </a:rPr>
              <a:t>a mujeres </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hablantes de lengua indígena. Las diferencias tienen que ver con el menor acceso a servicios de salud sexual y reproductiva, a la educación superior y al empleo remunerado.</a:t>
            </a:r>
            <a:endParaRPr lang="es-MX" sz="2400" dirty="0">
              <a:effectLst/>
              <a:latin typeface="Montserrat" panose="00000500000000000000" pitchFamily="2" charset="0"/>
              <a:ea typeface="Noto Sans" panose="020B0502040504020204" pitchFamily="34" charset="0"/>
              <a:cs typeface="Noto Sans" panose="020B0502040504020204" pitchFamily="34" charset="0"/>
            </a:endParaRPr>
          </a:p>
        </p:txBody>
      </p:sp>
      <p:sp>
        <p:nvSpPr>
          <p:cNvPr id="4" name="CuadroTexto 3">
            <a:extLst>
              <a:ext uri="{FF2B5EF4-FFF2-40B4-BE49-F238E27FC236}">
                <a16:creationId xmlns:a16="http://schemas.microsoft.com/office/drawing/2014/main" id="{292062C6-7573-C680-1B86-90E26164AD4B}"/>
              </a:ext>
            </a:extLst>
          </p:cNvPr>
          <p:cNvSpPr txBox="1"/>
          <p:nvPr/>
        </p:nvSpPr>
        <p:spPr>
          <a:xfrm>
            <a:off x="945624" y="8902924"/>
            <a:ext cx="5648960" cy="4524315"/>
          </a:xfrm>
          <a:prstGeom prst="rect">
            <a:avLst/>
          </a:prstGeom>
          <a:noFill/>
        </p:spPr>
        <p:txBody>
          <a:bodyPr wrap="square">
            <a:spAutoFit/>
          </a:bodyPr>
          <a:lstStyle/>
          <a:p>
            <a:pPr algn="just"/>
            <a:r>
              <a:rPr kumimoji="0" lang="es-MX" sz="2400" b="0" i="0" u="none" strike="noStrike" kern="1200" cap="none" spc="0" normalizeH="0" baseline="0" noProof="0" dirty="0">
                <a:ln>
                  <a:noFill/>
                </a:ln>
                <a:solidFill>
                  <a:srgbClr val="404041"/>
                </a:solidFill>
                <a:effectLst/>
                <a:uLnTx/>
                <a:uFillTx/>
                <a:latin typeface="Montserrat" panose="00000500000000000000" pitchFamily="2" charset="0"/>
                <a:ea typeface="Noto Sans" panose="020B0502040504020204" pitchFamily="34" charset="0"/>
                <a:cs typeface="Noto Sans" panose="020B0502040504020204" pitchFamily="34" charset="0"/>
              </a:rPr>
              <a:t>Las entidades con mayor porcentaje de madres </a:t>
            </a:r>
            <a:r>
              <a:rPr kumimoji="0" lang="es-MX" sz="2400" b="0" i="0" u="none" strike="noStrike" kern="1200" cap="none" spc="0" normalizeH="0" baseline="0" noProof="0" dirty="0">
                <a:ln>
                  <a:noFill/>
                </a:ln>
                <a:effectLst/>
                <a:uLnTx/>
                <a:uFillTx/>
                <a:latin typeface="Montserrat" panose="00000500000000000000" pitchFamily="2" charset="0"/>
                <a:ea typeface="Noto Sans" panose="020B0502040504020204" pitchFamily="34" charset="0"/>
                <a:cs typeface="Noto Sans" panose="020B0502040504020204" pitchFamily="34" charset="0"/>
              </a:rPr>
              <a:t>se localizan en </a:t>
            </a:r>
            <a:r>
              <a:rPr kumimoji="0" lang="es-MX" sz="2400" b="0" i="0" u="none" strike="noStrike" kern="1200" cap="none" spc="0" normalizeH="0" baseline="0" noProof="0" dirty="0">
                <a:ln>
                  <a:noFill/>
                </a:ln>
                <a:solidFill>
                  <a:srgbClr val="404041"/>
                </a:solidFill>
                <a:effectLst/>
                <a:uLnTx/>
                <a:uFillTx/>
                <a:latin typeface="Montserrat" panose="00000500000000000000" pitchFamily="2" charset="0"/>
                <a:ea typeface="Noto Sans" panose="020B0502040504020204" pitchFamily="34" charset="0"/>
                <a:cs typeface="Noto Sans" panose="020B0502040504020204" pitchFamily="34" charset="0"/>
              </a:rPr>
              <a:t>Guerrero, Chiapas y Zacatecas, donde poco más de 70 por ciento son mamás. En contraste, los estados con menor proporción de mamás son: Ciudad de México, Jalisco y Nuevo León. Las mexicanas tienen menos hijos que antes. El descenso en las tasas de fecundidad ocurrió tanto en las áreas urbanas como en las rurales e indígenas.</a:t>
            </a:r>
            <a:endParaRPr lang="es-MX" dirty="0">
              <a:latin typeface="Montserrat" panose="00000500000000000000" pitchFamily="2" charset="0"/>
            </a:endParaRPr>
          </a:p>
        </p:txBody>
      </p:sp>
      <p:pic>
        <p:nvPicPr>
          <p:cNvPr id="2" name="Imagen 1">
            <a:extLst>
              <a:ext uri="{FF2B5EF4-FFF2-40B4-BE49-F238E27FC236}">
                <a16:creationId xmlns:a16="http://schemas.microsoft.com/office/drawing/2014/main" id="{C72D5F34-5704-E9F2-B81A-0C1FD5AEEA67}"/>
              </a:ext>
            </a:extLst>
          </p:cNvPr>
          <p:cNvPicPr>
            <a:picLocks noChangeAspect="1"/>
          </p:cNvPicPr>
          <p:nvPr/>
        </p:nvPicPr>
        <p:blipFill>
          <a:blip r:embed="rId3"/>
          <a:stretch>
            <a:fillRect/>
          </a:stretch>
        </p:blipFill>
        <p:spPr>
          <a:xfrm>
            <a:off x="7439705" y="8307582"/>
            <a:ext cx="3806671" cy="5715000"/>
          </a:xfrm>
          <a:prstGeom prst="rect">
            <a:avLst/>
          </a:prstGeom>
        </p:spPr>
      </p:pic>
    </p:spTree>
    <p:extLst>
      <p:ext uri="{BB962C8B-B14F-4D97-AF65-F5344CB8AC3E}">
        <p14:creationId xmlns:p14="http://schemas.microsoft.com/office/powerpoint/2010/main" val="3478126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0C55768-CC20-CA15-027C-637A6A1949DA}"/>
              </a:ext>
            </a:extLst>
          </p:cNvPr>
          <p:cNvSpPr txBox="1"/>
          <p:nvPr/>
        </p:nvSpPr>
        <p:spPr>
          <a:xfrm>
            <a:off x="1176716" y="2685484"/>
            <a:ext cx="7276404" cy="10146367"/>
          </a:xfrm>
          <a:prstGeom prst="rect">
            <a:avLst/>
          </a:prstGeom>
          <a:noFill/>
        </p:spPr>
        <p:txBody>
          <a:bodyPr wrap="square">
            <a:spAutoFit/>
          </a:bodyPr>
          <a:lstStyle/>
          <a:p>
            <a:pPr algn="just">
              <a:spcBef>
                <a:spcPts val="1200"/>
              </a:spcBef>
              <a:spcAft>
                <a:spcPts val="1950"/>
              </a:spcAft>
            </a:pPr>
            <a:r>
              <a:rPr lang="es-ES" sz="2400" dirty="0">
                <a:latin typeface="Noto Sans" panose="020B0502040504020204" pitchFamily="34" charset="0"/>
                <a:ea typeface="Noto Sans" panose="020B0502040504020204" pitchFamily="34" charset="0"/>
                <a:cs typeface="Noto Sans" panose="020B0502040504020204" pitchFamily="34" charset="0"/>
              </a:rPr>
              <a:t>La maternidad en México atraviesa una transformación estructural. Mientras que las tasas de fecundidad continúan a la baja, la participación económica de las madres y el número de hogares con jefatura femenina siguen en ascenso.</a:t>
            </a:r>
            <a:endParaRPr lang="es-MX" sz="2400" dirty="0">
              <a:solidFill>
                <a:srgbClr val="404041"/>
              </a:solidFill>
              <a:latin typeface="Noto Sans" panose="020B0502040504020204" pitchFamily="34" charset="0"/>
              <a:ea typeface="Noto Sans" panose="020B0502040504020204" pitchFamily="34" charset="0"/>
              <a:cs typeface="Noto Sans" panose="020B0502040504020204" pitchFamily="34" charset="0"/>
            </a:endParaRPr>
          </a:p>
          <a:p>
            <a:pPr algn="just">
              <a:spcBef>
                <a:spcPts val="1200"/>
              </a:spcBef>
              <a:spcAft>
                <a:spcPts val="1950"/>
              </a:spcAft>
            </a:pP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Las mexicanas tienen 1.7 hijos en promedio en el país, con grandes contrastes, ya que, mientras las madres de Ciudad de México tienen 0.9 hijos en promedio, las de Chiapas, Zacatecas y Guerrero tienen 2.1 hijos en promedio en tanto que las que hablan </a:t>
            </a:r>
            <a:r>
              <a:rPr lang="es-MX" sz="2400" dirty="0">
                <a:latin typeface="Montserrat" panose="00000500000000000000" pitchFamily="2" charset="0"/>
                <a:ea typeface="Noto Sans" panose="020B0502040504020204" pitchFamily="34" charset="0"/>
                <a:cs typeface="Noto Sans" panose="020B0502040504020204" pitchFamily="34" charset="0"/>
              </a:rPr>
              <a:t>alguna</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 lengua </a:t>
            </a:r>
            <a:r>
              <a:rPr lang="es-MX" sz="2400" dirty="0">
                <a:latin typeface="Montserrat" panose="00000500000000000000" pitchFamily="2" charset="0"/>
                <a:ea typeface="Noto Sans" panose="020B0502040504020204" pitchFamily="34" charset="0"/>
                <a:cs typeface="Noto Sans" panose="020B0502040504020204" pitchFamily="34" charset="0"/>
              </a:rPr>
              <a:t>indígena</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 tienen 2.5 hijos en promedio. </a:t>
            </a:r>
          </a:p>
          <a:p>
            <a:pPr algn="just">
              <a:spcBef>
                <a:spcPts val="1200"/>
              </a:spcBef>
              <a:spcAft>
                <a:spcPts val="1950"/>
              </a:spcAft>
              <a:buNone/>
            </a:pP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En México ya no es necesario reducir la fecundidad. El 74 por ciento de las mexicanas no tienen hijos y no tiene intención de embarazarse. </a:t>
            </a:r>
            <a:r>
              <a:rPr lang="es-MX" sz="2400" dirty="0">
                <a:effectLst/>
                <a:latin typeface="Montserrat" panose="00000500000000000000" pitchFamily="2" charset="0"/>
                <a:ea typeface="Noto Sans" panose="020B0502040504020204" pitchFamily="34" charset="0"/>
                <a:cs typeface="Noto Sans" panose="020B0502040504020204" pitchFamily="34" charset="0"/>
              </a:rPr>
              <a:t>Para el caso de la maternidad adolescente, c</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on la puesta en marcha de la Estrategia Nacional para la Prevención del Embarazo de Adolescentes (ENAPEA) se han alcanzado éxitos importantes: hace seis años la tasa de fecundidad de adolescentes (de 15 a 19 años) era de 72 nacimientos por cada mil adolescentes, y en el último lustro se logró reducir 30 por ciento.</a:t>
            </a:r>
          </a:p>
        </p:txBody>
      </p:sp>
      <p:sp>
        <p:nvSpPr>
          <p:cNvPr id="5" name="CuadroTexto 4">
            <a:extLst>
              <a:ext uri="{FF2B5EF4-FFF2-40B4-BE49-F238E27FC236}">
                <a16:creationId xmlns:a16="http://schemas.microsoft.com/office/drawing/2014/main" id="{E358F360-8E2D-AFD4-E6F8-52D5EC85A5F3}"/>
              </a:ext>
            </a:extLst>
          </p:cNvPr>
          <p:cNvSpPr txBox="1"/>
          <p:nvPr/>
        </p:nvSpPr>
        <p:spPr>
          <a:xfrm>
            <a:off x="790636" y="14442076"/>
            <a:ext cx="9778620" cy="369332"/>
          </a:xfrm>
          <a:prstGeom prst="rect">
            <a:avLst/>
          </a:prstGeom>
          <a:noFill/>
        </p:spPr>
        <p:txBody>
          <a:bodyPr wrap="square">
            <a:spAutoFit/>
          </a:bodyPr>
          <a:lstStyle/>
          <a:p>
            <a:r>
              <a:rPr lang="es-MX" dirty="0"/>
              <a:t>Fuente: CONAPO </a:t>
            </a:r>
            <a:r>
              <a:rPr lang="es-MX" dirty="0">
                <a:hlinkClick r:id="rId3"/>
              </a:rPr>
              <a:t>https://www.gob.mx/conapo/articulos/madres-mexicanas-diversas-y-autonomas</a:t>
            </a:r>
            <a:r>
              <a:rPr lang="es-MX" dirty="0"/>
              <a:t> </a:t>
            </a:r>
          </a:p>
        </p:txBody>
      </p:sp>
      <p:pic>
        <p:nvPicPr>
          <p:cNvPr id="2" name="Picture 2" descr="Belleza De La Maternidad Ilustraciones Stock, Vectores, Y Clipart – (9,513  Ilustraciones Stock)">
            <a:extLst>
              <a:ext uri="{FF2B5EF4-FFF2-40B4-BE49-F238E27FC236}">
                <a16:creationId xmlns:a16="http://schemas.microsoft.com/office/drawing/2014/main" id="{9C66C384-829C-4FB7-8973-D1CF50E638C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6732"/>
          <a:stretch>
            <a:fillRect/>
          </a:stretch>
        </p:blipFill>
        <p:spPr bwMode="auto">
          <a:xfrm>
            <a:off x="9428479" y="1950721"/>
            <a:ext cx="2763521" cy="113745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40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392F785E-8B28-0944-7F60-1AC2C4B59326}"/>
              </a:ext>
            </a:extLst>
          </p:cNvPr>
          <p:cNvSpPr txBox="1"/>
          <p:nvPr/>
        </p:nvSpPr>
        <p:spPr>
          <a:xfrm>
            <a:off x="1052586" y="2525788"/>
            <a:ext cx="10086828" cy="9140964"/>
          </a:xfrm>
          <a:prstGeom prst="rect">
            <a:avLst/>
          </a:prstGeom>
          <a:noFill/>
        </p:spPr>
        <p:txBody>
          <a:bodyPr wrap="square">
            <a:spAutoFit/>
          </a:bodyPr>
          <a:lstStyle/>
          <a:p>
            <a:pPr algn="just">
              <a:spcBef>
                <a:spcPts val="1200"/>
              </a:spcBef>
              <a:spcAft>
                <a:spcPts val="1950"/>
              </a:spcAft>
              <a:buNone/>
            </a:pPr>
            <a:r>
              <a:rPr lang="es-MX" sz="2800" b="1" dirty="0">
                <a:solidFill>
                  <a:schemeClr val="accent4">
                    <a:lumMod val="75000"/>
                  </a:schemeClr>
                </a:solidFill>
                <a:effectLst/>
                <a:latin typeface="Noto Sans" panose="020B0502040504020204" pitchFamily="34" charset="0"/>
                <a:ea typeface="Noto Sans" panose="020B0502040504020204" pitchFamily="34" charset="0"/>
                <a:cs typeface="Noto Sans" panose="020B0502040504020204" pitchFamily="34" charset="0"/>
              </a:rPr>
              <a:t>Quintana Roo</a:t>
            </a:r>
            <a:endParaRPr lang="es-MX" sz="2800" dirty="0">
              <a:solidFill>
                <a:schemeClr val="accent4">
                  <a:lumMod val="75000"/>
                </a:schemeClr>
              </a:solidFill>
              <a:effectLst/>
              <a:latin typeface="Noto Sans" panose="020B0502040504020204" pitchFamily="34" charset="0"/>
              <a:ea typeface="Noto Sans" panose="020B0502040504020204" pitchFamily="34" charset="0"/>
              <a:cs typeface="Noto Sans" panose="020B0502040504020204" pitchFamily="34" charset="0"/>
            </a:endParaRPr>
          </a:p>
          <a:p>
            <a:pPr algn="just">
              <a:spcBef>
                <a:spcPts val="1200"/>
              </a:spcBef>
              <a:spcAft>
                <a:spcPts val="1950"/>
              </a:spcAft>
              <a:buNone/>
            </a:pP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Según datos del </a:t>
            </a:r>
            <a:r>
              <a:rPr lang="es-MX" sz="2400" b="1"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INEGI</a:t>
            </a:r>
            <a:r>
              <a:rPr lang="es-MX" sz="2400" b="1" dirty="0">
                <a:solidFill>
                  <a:srgbClr val="404041"/>
                </a:solidFill>
                <a:latin typeface="Montserrat" panose="00000500000000000000" pitchFamily="2" charset="0"/>
                <a:ea typeface="Noto Sans" panose="020B0502040504020204" pitchFamily="34" charset="0"/>
                <a:cs typeface="Noto Sans" panose="020B0502040504020204" pitchFamily="34" charset="0"/>
              </a:rPr>
              <a:t> (</a:t>
            </a:r>
            <a:r>
              <a:rPr lang="es-MX" sz="2400" b="1"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Censo de Población y Vivienda 2020)</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Quintana Roo registr</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ó</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una población de un millón 857 mil 985 personas, de las cuales 921 mil 206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era</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n mujeres, representando el 49.6% de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la</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población total.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En los municipios, la población de mujeres se distribuye: 44,211 en Cozumel, 42,036 en Felipe Carrillo Puerto, 11,144 en Isla Mujeres, 118,552 en Othón P. Blanco, 452,178 en Benito Juárez, 19,310 José María Morelos, 14, 327 Lázaro Cárdenas, 163,324 Playa del Carmen, 22,331 Tulum, 20,703 Bacalar y  13,090 en Puerto Morelos.</a:t>
            </a:r>
            <a:endPar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endParaRPr>
          </a:p>
          <a:p>
            <a:pPr algn="just">
              <a:spcBef>
                <a:spcPts val="1200"/>
              </a:spcBef>
              <a:spcAft>
                <a:spcPts val="1950"/>
              </a:spcAft>
            </a:pP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Con base a los indicadores del </a:t>
            </a:r>
            <a:r>
              <a:rPr lang="es-MX" sz="2400" b="1"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CONAPO</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a:t>
            </a:r>
            <a:r>
              <a:rPr lang="es-MX" sz="2400" b="1"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Proyecciones de Población M</a:t>
            </a:r>
            <a:r>
              <a:rPr lang="es-MX" sz="2400" b="1" dirty="0">
                <a:solidFill>
                  <a:srgbClr val="404041"/>
                </a:solidFill>
                <a:latin typeface="Montserrat" panose="00000500000000000000" pitchFamily="2" charset="0"/>
                <a:ea typeface="Noto Sans" panose="020B0502040504020204" pitchFamily="34" charset="0"/>
                <a:cs typeface="Noto Sans" panose="020B0502040504020204" pitchFamily="34" charset="0"/>
              </a:rPr>
              <a:t>unicipales 1990-2040)</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 Quintana Roo proyecta en 2026 una Población Total de 2,141,082 habitantes, de esta población 1,064,149 son mujeres, representando el </a:t>
            </a:r>
            <a:r>
              <a:rPr lang="es-MX" sz="2400" dirty="0">
                <a:latin typeface="Montserrat" panose="00000500000000000000" pitchFamily="2" charset="0"/>
                <a:ea typeface="Noto Sans" panose="020B0502040504020204" pitchFamily="34" charset="0"/>
                <a:cs typeface="Noto Sans" panose="020B0502040504020204" pitchFamily="34" charset="0"/>
              </a:rPr>
              <a:t>50</a:t>
            </a:r>
            <a:r>
              <a:rPr lang="es-MX" sz="2400" dirty="0">
                <a:effectLst/>
                <a:latin typeface="Montserrat" panose="00000500000000000000" pitchFamily="2" charset="0"/>
                <a:ea typeface="Noto Sans" panose="020B0502040504020204" pitchFamily="34" charset="0"/>
                <a:cs typeface="Noto Sans" panose="020B0502040504020204" pitchFamily="34" charset="0"/>
              </a:rPr>
              <a:t>% </a:t>
            </a:r>
            <a:r>
              <a:rPr lang="es-MX" sz="2400" dirty="0">
                <a:solidFill>
                  <a:srgbClr val="404041"/>
                </a:solidFill>
                <a:effectLst/>
                <a:latin typeface="Montserrat" panose="00000500000000000000" pitchFamily="2" charset="0"/>
                <a:ea typeface="Noto Sans" panose="020B0502040504020204" pitchFamily="34" charset="0"/>
                <a:cs typeface="Noto Sans" panose="020B0502040504020204" pitchFamily="34" charset="0"/>
              </a:rPr>
              <a:t>del total de la población.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En los municipios se tiene una proyección de: 48 mil 097 mujeres en Cozumel, 46 mil 624 en Felipe Carrillo Puerto, 11 mil 461 en Isla Mujeres, 132 mil 918</a:t>
            </a:r>
            <a:r>
              <a:rPr lang="es-MX" sz="2400" dirty="0">
                <a:solidFill>
                  <a:srgbClr val="FF0000"/>
                </a:solidFill>
                <a:latin typeface="Montserrat" panose="00000500000000000000" pitchFamily="2" charset="0"/>
                <a:ea typeface="Noto Sans" panose="020B0502040504020204" pitchFamily="34" charset="0"/>
                <a:cs typeface="Noto Sans" panose="020B0502040504020204" pitchFamily="34" charset="0"/>
              </a:rPr>
              <a:t> </a:t>
            </a:r>
            <a:r>
              <a:rPr lang="es-MX" sz="2400" dirty="0">
                <a:solidFill>
                  <a:srgbClr val="404041"/>
                </a:solidFill>
                <a:latin typeface="Montserrat" panose="00000500000000000000" pitchFamily="2" charset="0"/>
                <a:ea typeface="Noto Sans" panose="020B0502040504020204" pitchFamily="34" charset="0"/>
                <a:cs typeface="Noto Sans" panose="020B0502040504020204" pitchFamily="34" charset="0"/>
              </a:rPr>
              <a:t>en Othón P. Blanco, 523 mil 577 en Benito Juárez, 16 mil 481 José María Morelos, 14 mil 590 Lázaro Cárdenas, 205 mil 142 Playa del Carmen, 27 mil 666 Tulum, 21 mi 608 en Bacalar y  15 mil 977 en Puerto Morelos.</a:t>
            </a:r>
          </a:p>
          <a:p>
            <a:pPr algn="just">
              <a:spcBef>
                <a:spcPts val="1200"/>
              </a:spcBef>
              <a:spcAft>
                <a:spcPts val="1950"/>
              </a:spcAft>
              <a:buNone/>
            </a:pPr>
            <a:endParaRPr lang="es-MX" sz="2400" dirty="0">
              <a:effectLst/>
              <a:latin typeface="Noto Sans" panose="020B0502040504020204" pitchFamily="34" charset="0"/>
              <a:ea typeface="Noto Sans" panose="020B0502040504020204" pitchFamily="34" charset="0"/>
              <a:cs typeface="Noto Sans" panose="020B0502040504020204" pitchFamily="34" charset="0"/>
            </a:endParaRPr>
          </a:p>
        </p:txBody>
      </p:sp>
      <p:pic>
        <p:nvPicPr>
          <p:cNvPr id="4" name="Imagen 3">
            <a:extLst>
              <a:ext uri="{FF2B5EF4-FFF2-40B4-BE49-F238E27FC236}">
                <a16:creationId xmlns:a16="http://schemas.microsoft.com/office/drawing/2014/main" id="{73CDA03C-0954-D28E-9952-F86EDA017009}"/>
              </a:ext>
            </a:extLst>
          </p:cNvPr>
          <p:cNvPicPr>
            <a:picLocks noChangeAspect="1"/>
          </p:cNvPicPr>
          <p:nvPr/>
        </p:nvPicPr>
        <p:blipFill>
          <a:blip r:embed="rId3"/>
          <a:stretch>
            <a:fillRect/>
          </a:stretch>
        </p:blipFill>
        <p:spPr>
          <a:xfrm>
            <a:off x="0" y="11542338"/>
            <a:ext cx="12192000" cy="3399789"/>
          </a:xfrm>
          <a:prstGeom prst="rect">
            <a:avLst/>
          </a:prstGeom>
        </p:spPr>
      </p:pic>
    </p:spTree>
    <p:extLst>
      <p:ext uri="{BB962C8B-B14F-4D97-AF65-F5344CB8AC3E}">
        <p14:creationId xmlns:p14="http://schemas.microsoft.com/office/powerpoint/2010/main" val="107710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9622C-2042-0E17-16F3-D42B15A9AD9E}"/>
            </a:ext>
          </a:extLst>
        </p:cNvPr>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87DAF9F9-BC9A-3E2B-EDD6-D054822E77A5}"/>
              </a:ext>
            </a:extLst>
          </p:cNvPr>
          <p:cNvGraphicFramePr>
            <a:graphicFrameLocks/>
          </p:cNvGraphicFramePr>
          <p:nvPr/>
        </p:nvGraphicFramePr>
        <p:xfrm>
          <a:off x="357651" y="3436959"/>
          <a:ext cx="10737069" cy="11505167"/>
        </p:xfrm>
        <a:graphic>
          <a:graphicData uri="http://schemas.openxmlformats.org/drawingml/2006/chart">
            <c:chart xmlns:c="http://schemas.openxmlformats.org/drawingml/2006/chart" xmlns:r="http://schemas.openxmlformats.org/officeDocument/2006/relationships" r:id="rId3"/>
          </a:graphicData>
        </a:graphic>
      </p:graphicFrame>
      <p:pic>
        <p:nvPicPr>
          <p:cNvPr id="13" name="Imagen 12">
            <a:extLst>
              <a:ext uri="{FF2B5EF4-FFF2-40B4-BE49-F238E27FC236}">
                <a16:creationId xmlns:a16="http://schemas.microsoft.com/office/drawing/2014/main" id="{83BFC3DF-2151-3656-C0CC-EEEFCCFAD968}"/>
              </a:ext>
            </a:extLst>
          </p:cNvPr>
          <p:cNvPicPr>
            <a:picLocks noChangeAspect="1"/>
          </p:cNvPicPr>
          <p:nvPr/>
        </p:nvPicPr>
        <p:blipFill>
          <a:blip r:embed="rId4"/>
          <a:stretch>
            <a:fillRect/>
          </a:stretch>
        </p:blipFill>
        <p:spPr>
          <a:xfrm>
            <a:off x="5758670" y="2035655"/>
            <a:ext cx="6075679" cy="1782562"/>
          </a:xfrm>
          <a:prstGeom prst="rect">
            <a:avLst/>
          </a:prstGeom>
        </p:spPr>
      </p:pic>
      <p:sp>
        <p:nvSpPr>
          <p:cNvPr id="16" name="CuadroTexto 15">
            <a:extLst>
              <a:ext uri="{FF2B5EF4-FFF2-40B4-BE49-F238E27FC236}">
                <a16:creationId xmlns:a16="http://schemas.microsoft.com/office/drawing/2014/main" id="{A6BC62B2-9831-6635-01BD-B46D19EC5EA7}"/>
              </a:ext>
            </a:extLst>
          </p:cNvPr>
          <p:cNvSpPr txBox="1"/>
          <p:nvPr/>
        </p:nvSpPr>
        <p:spPr>
          <a:xfrm>
            <a:off x="357651" y="14295795"/>
            <a:ext cx="5852161" cy="646331"/>
          </a:xfrm>
          <a:prstGeom prst="rect">
            <a:avLst/>
          </a:prstGeom>
          <a:noFill/>
        </p:spPr>
        <p:txBody>
          <a:bodyPr wrap="square" rtlCol="0">
            <a:spAutoFit/>
          </a:bodyPr>
          <a:lstStyle/>
          <a:p>
            <a:r>
              <a:rPr lang="es-MX" b="1" dirty="0"/>
              <a:t>Fuente: </a:t>
            </a:r>
            <a:r>
              <a:rPr lang="es-MX" dirty="0"/>
              <a:t>de INEGI, Censo de Población y Vivienda 2020 / CONAPO, Proyecciones de Población Municipales 1990-2040</a:t>
            </a:r>
          </a:p>
        </p:txBody>
      </p:sp>
      <p:pic>
        <p:nvPicPr>
          <p:cNvPr id="3" name="Imagen 2">
            <a:extLst>
              <a:ext uri="{FF2B5EF4-FFF2-40B4-BE49-F238E27FC236}">
                <a16:creationId xmlns:a16="http://schemas.microsoft.com/office/drawing/2014/main" id="{5B32C236-C964-E87C-D349-5CDF5C64EE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125" y="2060797"/>
            <a:ext cx="5177545" cy="1637443"/>
          </a:xfrm>
          <a:prstGeom prst="rect">
            <a:avLst/>
          </a:prstGeom>
        </p:spPr>
      </p:pic>
    </p:spTree>
    <p:extLst>
      <p:ext uri="{BB962C8B-B14F-4D97-AF65-F5344CB8AC3E}">
        <p14:creationId xmlns:p14="http://schemas.microsoft.com/office/powerpoint/2010/main" val="3702809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CBC86-22D0-6091-D02A-0640A5C54AB8}"/>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3022643A-6D1E-0B2E-A24E-71E3F03C0047}"/>
              </a:ext>
            </a:extLst>
          </p:cNvPr>
          <p:cNvPicPr>
            <a:picLocks noChangeAspect="1"/>
          </p:cNvPicPr>
          <p:nvPr/>
        </p:nvPicPr>
        <p:blipFill>
          <a:blip r:embed="rId3"/>
          <a:stretch>
            <a:fillRect/>
          </a:stretch>
        </p:blipFill>
        <p:spPr>
          <a:xfrm>
            <a:off x="6655852" y="7752211"/>
            <a:ext cx="5351902" cy="3173881"/>
          </a:xfrm>
          <a:prstGeom prst="rect">
            <a:avLst/>
          </a:prstGeom>
        </p:spPr>
      </p:pic>
      <p:sp>
        <p:nvSpPr>
          <p:cNvPr id="5" name="CuadroTexto 4">
            <a:extLst>
              <a:ext uri="{FF2B5EF4-FFF2-40B4-BE49-F238E27FC236}">
                <a16:creationId xmlns:a16="http://schemas.microsoft.com/office/drawing/2014/main" id="{D87BC70F-85F5-A9AB-D59C-B60C4ADE3C47}"/>
              </a:ext>
            </a:extLst>
          </p:cNvPr>
          <p:cNvSpPr txBox="1"/>
          <p:nvPr/>
        </p:nvSpPr>
        <p:spPr>
          <a:xfrm>
            <a:off x="6909669" y="5669066"/>
            <a:ext cx="4773152" cy="2308324"/>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1200"/>
              </a:spcBef>
              <a:spcAft>
                <a:spcPts val="1950"/>
              </a:spcAft>
              <a:buClrTx/>
              <a:buSzTx/>
              <a:buFontTx/>
              <a:buNone/>
              <a:tabLst/>
              <a:defRPr/>
            </a:pPr>
            <a:r>
              <a:rPr kumimoji="0" lang="es-MX" sz="2400" b="0" i="0" u="none" strike="noStrike" kern="1200" cap="none" spc="0" normalizeH="0" baseline="0" noProof="0" dirty="0">
                <a:ln>
                  <a:noFill/>
                </a:ln>
                <a:solidFill>
                  <a:srgbClr val="404041"/>
                </a:solidFill>
                <a:effectLst/>
                <a:uLnTx/>
                <a:uFillTx/>
                <a:latin typeface="Montserrat" panose="00000500000000000000" pitchFamily="2" charset="0"/>
                <a:ea typeface="Noto Sans" panose="020B0502040504020204" pitchFamily="34" charset="0"/>
                <a:cs typeface="Noto Sans" panose="020B0502040504020204" pitchFamily="34" charset="0"/>
              </a:rPr>
              <a:t>En Quintana Roo, 33 de cada 100 hogares reconocen a las mujeres como persona de referencia, lo que significa que son consideradas como jefas de la vivienda.</a:t>
            </a:r>
            <a:endParaRPr kumimoji="0" lang="es-MX" sz="2400" b="0" i="0" u="none" strike="noStrike" kern="1200" cap="none" spc="0" normalizeH="0" baseline="0" noProof="0" dirty="0">
              <a:ln>
                <a:noFill/>
              </a:ln>
              <a:solidFill>
                <a:prstClr val="black"/>
              </a:solidFill>
              <a:effectLst/>
              <a:uLnTx/>
              <a:uFillTx/>
              <a:latin typeface="Montserrat" panose="00000500000000000000" pitchFamily="2" charset="0"/>
              <a:ea typeface="Noto Sans" panose="020B0502040504020204" pitchFamily="34" charset="0"/>
              <a:cs typeface="Noto Sans" panose="020B0502040504020204" pitchFamily="34" charset="0"/>
            </a:endParaRPr>
          </a:p>
        </p:txBody>
      </p:sp>
      <p:graphicFrame>
        <p:nvGraphicFramePr>
          <p:cNvPr id="6" name="Gráfico 5">
            <a:extLst>
              <a:ext uri="{FF2B5EF4-FFF2-40B4-BE49-F238E27FC236}">
                <a16:creationId xmlns:a16="http://schemas.microsoft.com/office/drawing/2014/main" id="{BDB782BB-297B-4E23-9C26-6600E87FBFCB}"/>
              </a:ext>
            </a:extLst>
          </p:cNvPr>
          <p:cNvGraphicFramePr>
            <a:graphicFrameLocks/>
          </p:cNvGraphicFramePr>
          <p:nvPr>
            <p:extLst>
              <p:ext uri="{D42A27DB-BD31-4B8C-83A1-F6EECF244321}">
                <p14:modId xmlns:p14="http://schemas.microsoft.com/office/powerpoint/2010/main" val="2726907897"/>
              </p:ext>
            </p:extLst>
          </p:nvPr>
        </p:nvGraphicFramePr>
        <p:xfrm>
          <a:off x="0" y="1786117"/>
          <a:ext cx="6725920" cy="12641083"/>
        </p:xfrm>
        <a:graphic>
          <a:graphicData uri="http://schemas.openxmlformats.org/drawingml/2006/chart">
            <c:chart xmlns:c="http://schemas.openxmlformats.org/drawingml/2006/chart" xmlns:r="http://schemas.openxmlformats.org/officeDocument/2006/relationships" r:id="rId4"/>
          </a:graphicData>
        </a:graphic>
      </p:graphicFrame>
      <p:sp>
        <p:nvSpPr>
          <p:cNvPr id="9" name="CuadroTexto 8">
            <a:extLst>
              <a:ext uri="{FF2B5EF4-FFF2-40B4-BE49-F238E27FC236}">
                <a16:creationId xmlns:a16="http://schemas.microsoft.com/office/drawing/2014/main" id="{9BD34B44-D2B6-A67B-ECDE-0171504B0D2B}"/>
              </a:ext>
            </a:extLst>
          </p:cNvPr>
          <p:cNvSpPr txBox="1"/>
          <p:nvPr/>
        </p:nvSpPr>
        <p:spPr>
          <a:xfrm>
            <a:off x="6909668" y="10997452"/>
            <a:ext cx="4773153" cy="3626185"/>
          </a:xfrm>
          <a:prstGeom prst="rect">
            <a:avLst/>
          </a:prstGeom>
          <a:noFill/>
        </p:spPr>
        <p:txBody>
          <a:bodyPr wrap="square">
            <a:spAutoFit/>
          </a:bodyPr>
          <a:lstStyle/>
          <a:p>
            <a:pPr algn="just">
              <a:lnSpc>
                <a:spcPct val="107000"/>
              </a:lnSpc>
              <a:spcAft>
                <a:spcPts val="800"/>
              </a:spcAft>
              <a:buNone/>
            </a:pPr>
            <a:r>
              <a:rPr lang="es-MX"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A nivel nacional, existen 11 millones 474 mil 983 hogares, en donde la mujer tiene la jefatura de familia. Quintana Roo ocupa el </a:t>
            </a:r>
            <a:r>
              <a:rPr lang="es-MX" sz="2400" b="1"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lugar 14 </a:t>
            </a:r>
            <a:r>
              <a:rPr lang="es-MX" sz="2400" kern="100" dirty="0">
                <a:solidFill>
                  <a:srgbClr val="404041"/>
                </a:solidFill>
                <a:effectLst/>
                <a:latin typeface="Montserrat" panose="00000500000000000000" pitchFamily="2" charset="0"/>
                <a:ea typeface="Times New Roman" panose="02020603050405020304" pitchFamily="18" charset="0"/>
                <a:cs typeface="Times New Roman" panose="02020603050405020304" pitchFamily="18" charset="0"/>
              </a:rPr>
              <a:t>por su porcentaje de hogares con persona de referencia mujer, con 187 mil 270 jefas de familia. </a:t>
            </a:r>
            <a:endParaRPr lang="es-MX" sz="2400" kern="100" dirty="0">
              <a:effectLst/>
              <a:latin typeface="Montserrat" panose="00000500000000000000" pitchFamily="2" charset="0"/>
              <a:ea typeface="Aptos" panose="020B0004020202020204" pitchFamily="34" charset="0"/>
              <a:cs typeface="Times New Roman" panose="02020603050405020304" pitchFamily="18" charset="0"/>
            </a:endParaRPr>
          </a:p>
        </p:txBody>
      </p:sp>
      <p:grpSp>
        <p:nvGrpSpPr>
          <p:cNvPr id="11" name="Grupo 10">
            <a:extLst>
              <a:ext uri="{FF2B5EF4-FFF2-40B4-BE49-F238E27FC236}">
                <a16:creationId xmlns:a16="http://schemas.microsoft.com/office/drawing/2014/main" id="{8DBB7B68-076E-752F-F499-CD4E2B75DEA3}"/>
              </a:ext>
            </a:extLst>
          </p:cNvPr>
          <p:cNvGrpSpPr/>
          <p:nvPr/>
        </p:nvGrpSpPr>
        <p:grpSpPr>
          <a:xfrm>
            <a:off x="6909668" y="1974943"/>
            <a:ext cx="4650048" cy="1905000"/>
            <a:chOff x="3886201" y="11920160"/>
            <a:chExt cx="4571999" cy="1905000"/>
          </a:xfrm>
        </p:grpSpPr>
        <p:sp>
          <p:nvSpPr>
            <p:cNvPr id="12" name="object 52">
              <a:extLst>
                <a:ext uri="{FF2B5EF4-FFF2-40B4-BE49-F238E27FC236}">
                  <a16:creationId xmlns:a16="http://schemas.microsoft.com/office/drawing/2014/main" id="{1E76940F-9144-9F27-1B27-3013E4938A0F}"/>
                </a:ext>
              </a:extLst>
            </p:cNvPr>
            <p:cNvSpPr/>
            <p:nvPr/>
          </p:nvSpPr>
          <p:spPr>
            <a:xfrm>
              <a:off x="3886201" y="11920160"/>
              <a:ext cx="4571999" cy="1905000"/>
            </a:xfrm>
            <a:custGeom>
              <a:avLst/>
              <a:gdLst/>
              <a:ahLst/>
              <a:cxnLst/>
              <a:rect l="l" t="t" r="r" b="b"/>
              <a:pathLst>
                <a:path w="1658111" h="1761744">
                  <a:moveTo>
                    <a:pt x="0" y="1761744"/>
                  </a:moveTo>
                  <a:lnTo>
                    <a:pt x="1658111" y="1761744"/>
                  </a:lnTo>
                  <a:lnTo>
                    <a:pt x="1658111" y="0"/>
                  </a:lnTo>
                  <a:lnTo>
                    <a:pt x="0" y="0"/>
                  </a:lnTo>
                  <a:lnTo>
                    <a:pt x="0" y="1761744"/>
                  </a:lnTo>
                  <a:close/>
                </a:path>
              </a:pathLst>
            </a:custGeom>
            <a:solidFill>
              <a:srgbClr val="F59A28"/>
            </a:solidFill>
          </p:spPr>
          <p:txBody>
            <a:bodyPr wrap="square" lIns="0" tIns="0" rIns="0" bIns="0" rtlCol="0">
              <a:noAutofit/>
            </a:bodyPr>
            <a:lstStyle/>
            <a:p>
              <a:endParaRPr sz="3200" dirty="0"/>
            </a:p>
          </p:txBody>
        </p:sp>
        <p:sp>
          <p:nvSpPr>
            <p:cNvPr id="13" name="object 92">
              <a:extLst>
                <a:ext uri="{FF2B5EF4-FFF2-40B4-BE49-F238E27FC236}">
                  <a16:creationId xmlns:a16="http://schemas.microsoft.com/office/drawing/2014/main" id="{62B4B0C6-F1A8-841A-8D0C-39A345705E9A}"/>
                </a:ext>
              </a:extLst>
            </p:cNvPr>
            <p:cNvSpPr/>
            <p:nvPr/>
          </p:nvSpPr>
          <p:spPr>
            <a:xfrm>
              <a:off x="4055915" y="12156758"/>
              <a:ext cx="1035497" cy="1120232"/>
            </a:xfrm>
            <a:custGeom>
              <a:avLst/>
              <a:gdLst/>
              <a:ahLst/>
              <a:cxnLst/>
              <a:rect l="l" t="t" r="r" b="b"/>
              <a:pathLst>
                <a:path w="1001268" h="868680">
                  <a:moveTo>
                    <a:pt x="555" y="329245"/>
                  </a:moveTo>
                  <a:lnTo>
                    <a:pt x="0" y="337058"/>
                  </a:lnTo>
                  <a:lnTo>
                    <a:pt x="1190" y="352384"/>
                  </a:lnTo>
                  <a:lnTo>
                    <a:pt x="4622" y="366440"/>
                  </a:lnTo>
                  <a:lnTo>
                    <a:pt x="10088" y="379186"/>
                  </a:lnTo>
                  <a:lnTo>
                    <a:pt x="17379" y="390580"/>
                  </a:lnTo>
                  <a:lnTo>
                    <a:pt x="26287" y="400582"/>
                  </a:lnTo>
                  <a:lnTo>
                    <a:pt x="36604" y="409150"/>
                  </a:lnTo>
                  <a:lnTo>
                    <a:pt x="48121" y="416244"/>
                  </a:lnTo>
                  <a:lnTo>
                    <a:pt x="60631" y="421824"/>
                  </a:lnTo>
                  <a:lnTo>
                    <a:pt x="73924" y="425848"/>
                  </a:lnTo>
                  <a:lnTo>
                    <a:pt x="84581" y="427863"/>
                  </a:lnTo>
                  <a:lnTo>
                    <a:pt x="84581" y="784352"/>
                  </a:lnTo>
                  <a:lnTo>
                    <a:pt x="86056" y="799482"/>
                  </a:lnTo>
                  <a:lnTo>
                    <a:pt x="90204" y="813461"/>
                  </a:lnTo>
                  <a:lnTo>
                    <a:pt x="96611" y="826170"/>
                  </a:lnTo>
                  <a:lnTo>
                    <a:pt x="104865" y="837494"/>
                  </a:lnTo>
                  <a:lnTo>
                    <a:pt x="114552" y="847316"/>
                  </a:lnTo>
                  <a:lnTo>
                    <a:pt x="125258" y="855519"/>
                  </a:lnTo>
                  <a:lnTo>
                    <a:pt x="136570" y="861986"/>
                  </a:lnTo>
                  <a:lnTo>
                    <a:pt x="148074" y="866601"/>
                  </a:lnTo>
                  <a:lnTo>
                    <a:pt x="156082" y="868680"/>
                  </a:lnTo>
                  <a:lnTo>
                    <a:pt x="403097" y="868680"/>
                  </a:lnTo>
                  <a:lnTo>
                    <a:pt x="403097" y="589915"/>
                  </a:lnTo>
                  <a:lnTo>
                    <a:pt x="404226" y="574300"/>
                  </a:lnTo>
                  <a:lnTo>
                    <a:pt x="407491" y="559762"/>
                  </a:lnTo>
                  <a:lnTo>
                    <a:pt x="412709" y="546394"/>
                  </a:lnTo>
                  <a:lnTo>
                    <a:pt x="419697" y="534288"/>
                  </a:lnTo>
                  <a:lnTo>
                    <a:pt x="428273" y="523536"/>
                  </a:lnTo>
                  <a:lnTo>
                    <a:pt x="438254" y="514232"/>
                  </a:lnTo>
                  <a:lnTo>
                    <a:pt x="449457" y="506467"/>
                  </a:lnTo>
                  <a:lnTo>
                    <a:pt x="461701" y="500335"/>
                  </a:lnTo>
                  <a:lnTo>
                    <a:pt x="474800" y="495927"/>
                  </a:lnTo>
                  <a:lnTo>
                    <a:pt x="488575" y="493336"/>
                  </a:lnTo>
                  <a:lnTo>
                    <a:pt x="500633" y="492633"/>
                  </a:lnTo>
                  <a:lnTo>
                    <a:pt x="514836" y="493611"/>
                  </a:lnTo>
                  <a:lnTo>
                    <a:pt x="528519" y="496486"/>
                  </a:lnTo>
                  <a:lnTo>
                    <a:pt x="541499" y="501163"/>
                  </a:lnTo>
                  <a:lnTo>
                    <a:pt x="553595" y="507551"/>
                  </a:lnTo>
                  <a:lnTo>
                    <a:pt x="564623" y="515558"/>
                  </a:lnTo>
                  <a:lnTo>
                    <a:pt x="574401" y="525089"/>
                  </a:lnTo>
                  <a:lnTo>
                    <a:pt x="582746" y="536054"/>
                  </a:lnTo>
                  <a:lnTo>
                    <a:pt x="589476" y="548359"/>
                  </a:lnTo>
                  <a:lnTo>
                    <a:pt x="594406" y="561913"/>
                  </a:lnTo>
                  <a:lnTo>
                    <a:pt x="597356" y="576621"/>
                  </a:lnTo>
                  <a:lnTo>
                    <a:pt x="598169" y="589915"/>
                  </a:lnTo>
                  <a:lnTo>
                    <a:pt x="598169" y="868680"/>
                  </a:lnTo>
                  <a:lnTo>
                    <a:pt x="845184" y="868680"/>
                  </a:lnTo>
                  <a:lnTo>
                    <a:pt x="868067" y="860269"/>
                  </a:lnTo>
                  <a:lnTo>
                    <a:pt x="889692" y="844587"/>
                  </a:lnTo>
                  <a:lnTo>
                    <a:pt x="906753" y="822566"/>
                  </a:lnTo>
                  <a:lnTo>
                    <a:pt x="915941" y="795141"/>
                  </a:lnTo>
                  <a:lnTo>
                    <a:pt x="916685" y="784352"/>
                  </a:lnTo>
                  <a:lnTo>
                    <a:pt x="916685" y="427863"/>
                  </a:lnTo>
                  <a:lnTo>
                    <a:pt x="930441" y="425067"/>
                  </a:lnTo>
                  <a:lnTo>
                    <a:pt x="943574" y="420684"/>
                  </a:lnTo>
                  <a:lnTo>
                    <a:pt x="955875" y="414754"/>
                  </a:lnTo>
                  <a:lnTo>
                    <a:pt x="967136" y="407319"/>
                  </a:lnTo>
                  <a:lnTo>
                    <a:pt x="977149" y="398419"/>
                  </a:lnTo>
                  <a:lnTo>
                    <a:pt x="985706" y="388095"/>
                  </a:lnTo>
                  <a:lnTo>
                    <a:pt x="992598" y="376389"/>
                  </a:lnTo>
                  <a:lnTo>
                    <a:pt x="997617" y="363339"/>
                  </a:lnTo>
                  <a:lnTo>
                    <a:pt x="1000555" y="348989"/>
                  </a:lnTo>
                  <a:lnTo>
                    <a:pt x="1001267" y="337058"/>
                  </a:lnTo>
                  <a:lnTo>
                    <a:pt x="999987" y="325028"/>
                  </a:lnTo>
                  <a:lnTo>
                    <a:pt x="996327" y="312648"/>
                  </a:lnTo>
                  <a:lnTo>
                    <a:pt x="990554" y="300445"/>
                  </a:lnTo>
                  <a:lnTo>
                    <a:pt x="982938" y="288947"/>
                  </a:lnTo>
                  <a:lnTo>
                    <a:pt x="973749" y="278681"/>
                  </a:lnTo>
                  <a:lnTo>
                    <a:pt x="963254" y="270175"/>
                  </a:lnTo>
                  <a:lnTo>
                    <a:pt x="955801" y="265811"/>
                  </a:lnTo>
                  <a:lnTo>
                    <a:pt x="890883" y="227899"/>
                  </a:lnTo>
                  <a:lnTo>
                    <a:pt x="832451" y="193776"/>
                  </a:lnTo>
                  <a:lnTo>
                    <a:pt x="780164" y="163241"/>
                  </a:lnTo>
                  <a:lnTo>
                    <a:pt x="733680" y="136095"/>
                  </a:lnTo>
                  <a:lnTo>
                    <a:pt x="692657" y="112139"/>
                  </a:lnTo>
                  <a:lnTo>
                    <a:pt x="656756" y="91173"/>
                  </a:lnTo>
                  <a:lnTo>
                    <a:pt x="625634" y="72998"/>
                  </a:lnTo>
                  <a:lnTo>
                    <a:pt x="598950" y="57415"/>
                  </a:lnTo>
                  <a:lnTo>
                    <a:pt x="576362" y="44224"/>
                  </a:lnTo>
                  <a:lnTo>
                    <a:pt x="557530" y="33226"/>
                  </a:lnTo>
                  <a:lnTo>
                    <a:pt x="542111" y="24222"/>
                  </a:lnTo>
                  <a:lnTo>
                    <a:pt x="529764" y="17011"/>
                  </a:lnTo>
                  <a:lnTo>
                    <a:pt x="520149" y="11396"/>
                  </a:lnTo>
                  <a:lnTo>
                    <a:pt x="512923" y="7176"/>
                  </a:lnTo>
                  <a:lnTo>
                    <a:pt x="507745" y="4153"/>
                  </a:lnTo>
                  <a:lnTo>
                    <a:pt x="504275" y="2126"/>
                  </a:lnTo>
                  <a:lnTo>
                    <a:pt x="501089" y="265"/>
                  </a:lnTo>
                  <a:lnTo>
                    <a:pt x="500633" y="0"/>
                  </a:lnTo>
                  <a:lnTo>
                    <a:pt x="435715" y="37911"/>
                  </a:lnTo>
                  <a:lnTo>
                    <a:pt x="377283" y="72034"/>
                  </a:lnTo>
                  <a:lnTo>
                    <a:pt x="324996" y="102569"/>
                  </a:lnTo>
                  <a:lnTo>
                    <a:pt x="278512" y="129715"/>
                  </a:lnTo>
                  <a:lnTo>
                    <a:pt x="237489" y="153671"/>
                  </a:lnTo>
                  <a:lnTo>
                    <a:pt x="201588" y="174637"/>
                  </a:lnTo>
                  <a:lnTo>
                    <a:pt x="170466" y="192812"/>
                  </a:lnTo>
                  <a:lnTo>
                    <a:pt x="143782" y="208395"/>
                  </a:lnTo>
                  <a:lnTo>
                    <a:pt x="121194" y="221586"/>
                  </a:lnTo>
                  <a:lnTo>
                    <a:pt x="102362" y="232584"/>
                  </a:lnTo>
                  <a:lnTo>
                    <a:pt x="86943" y="241588"/>
                  </a:lnTo>
                  <a:lnTo>
                    <a:pt x="74596" y="248799"/>
                  </a:lnTo>
                  <a:lnTo>
                    <a:pt x="64981" y="254414"/>
                  </a:lnTo>
                  <a:lnTo>
                    <a:pt x="57755" y="258634"/>
                  </a:lnTo>
                  <a:lnTo>
                    <a:pt x="52577" y="261657"/>
                  </a:lnTo>
                  <a:lnTo>
                    <a:pt x="49107" y="263684"/>
                  </a:lnTo>
                  <a:lnTo>
                    <a:pt x="45921" y="265545"/>
                  </a:lnTo>
                  <a:lnTo>
                    <a:pt x="34261" y="272878"/>
                  </a:lnTo>
                  <a:lnTo>
                    <a:pt x="24186" y="282051"/>
                  </a:lnTo>
                  <a:lnTo>
                    <a:pt x="15509" y="292802"/>
                  </a:lnTo>
                  <a:lnTo>
                    <a:pt x="8499" y="304602"/>
                  </a:lnTo>
                  <a:lnTo>
                    <a:pt x="3425" y="316926"/>
                  </a:lnTo>
                  <a:lnTo>
                    <a:pt x="555" y="329245"/>
                  </a:lnTo>
                  <a:close/>
                </a:path>
              </a:pathLst>
            </a:custGeom>
            <a:solidFill>
              <a:srgbClr val="FFFFFF"/>
            </a:solidFill>
          </p:spPr>
          <p:txBody>
            <a:bodyPr wrap="square" lIns="0" tIns="0" rIns="0" bIns="0" rtlCol="0">
              <a:noAutofit/>
            </a:bodyPr>
            <a:lstStyle/>
            <a:p>
              <a:endParaRPr sz="3200" dirty="0"/>
            </a:p>
          </p:txBody>
        </p:sp>
        <p:sp>
          <p:nvSpPr>
            <p:cNvPr id="16" name="CuadroTexto 15">
              <a:extLst>
                <a:ext uri="{FF2B5EF4-FFF2-40B4-BE49-F238E27FC236}">
                  <a16:creationId xmlns:a16="http://schemas.microsoft.com/office/drawing/2014/main" id="{DFBAE885-689F-792F-862A-00C3182C9427}"/>
                </a:ext>
              </a:extLst>
            </p:cNvPr>
            <p:cNvSpPr txBox="1"/>
            <p:nvPr/>
          </p:nvSpPr>
          <p:spPr>
            <a:xfrm>
              <a:off x="5163474" y="12195236"/>
              <a:ext cx="3222664" cy="1246495"/>
            </a:xfrm>
            <a:prstGeom prst="rect">
              <a:avLst/>
            </a:prstGeom>
            <a:noFill/>
          </p:spPr>
          <p:txBody>
            <a:bodyPr wrap="square" rtlCol="0">
              <a:spAutoFit/>
            </a:bodyPr>
            <a:lstStyle/>
            <a:p>
              <a:r>
                <a:rPr lang="es-MX" sz="2500" b="1" dirty="0">
                  <a:solidFill>
                    <a:schemeClr val="bg1"/>
                  </a:solidFill>
                </a:rPr>
                <a:t>JEFATURAS DE FAMILIA  </a:t>
              </a:r>
            </a:p>
            <a:p>
              <a:r>
                <a:rPr lang="es-MX" sz="2500" b="1" dirty="0">
                  <a:solidFill>
                    <a:schemeClr val="bg1"/>
                  </a:solidFill>
                </a:rPr>
                <a:t>REPRESENTADAS POR MUJERES (2020)</a:t>
              </a:r>
            </a:p>
          </p:txBody>
        </p:sp>
      </p:grpSp>
      <p:sp>
        <p:nvSpPr>
          <p:cNvPr id="17" name="Rectángulo 16">
            <a:extLst>
              <a:ext uri="{FF2B5EF4-FFF2-40B4-BE49-F238E27FC236}">
                <a16:creationId xmlns:a16="http://schemas.microsoft.com/office/drawing/2014/main" id="{7E5DCFBC-5834-283B-367E-512B63F1D541}"/>
              </a:ext>
            </a:extLst>
          </p:cNvPr>
          <p:cNvSpPr/>
          <p:nvPr/>
        </p:nvSpPr>
        <p:spPr>
          <a:xfrm>
            <a:off x="6909668" y="3982084"/>
            <a:ext cx="2227913" cy="121598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t>NACIONAL</a:t>
            </a:r>
          </a:p>
          <a:p>
            <a:pPr algn="ctr"/>
            <a:r>
              <a:rPr lang="es-MX" sz="2400" b="1" kern="100" dirty="0">
                <a:solidFill>
                  <a:schemeClr val="bg1"/>
                </a:solidFill>
                <a:latin typeface="Noto Sans" panose="020B0502040504020204" pitchFamily="34" charset="0"/>
                <a:ea typeface="Times New Roman" panose="02020603050405020304" pitchFamily="18" charset="0"/>
                <a:cs typeface="Times New Roman" panose="02020603050405020304" pitchFamily="18" charset="0"/>
              </a:rPr>
              <a:t>11,474,983</a:t>
            </a:r>
            <a:endParaRPr lang="es-MX" sz="2400" b="1" dirty="0">
              <a:solidFill>
                <a:schemeClr val="bg1"/>
              </a:solidFill>
            </a:endParaRPr>
          </a:p>
        </p:txBody>
      </p:sp>
      <p:sp>
        <p:nvSpPr>
          <p:cNvPr id="18" name="Rectángulo 17">
            <a:extLst>
              <a:ext uri="{FF2B5EF4-FFF2-40B4-BE49-F238E27FC236}">
                <a16:creationId xmlns:a16="http://schemas.microsoft.com/office/drawing/2014/main" id="{18650DD9-9A0B-C44C-66D1-B2EE65870CB3}"/>
              </a:ext>
            </a:extLst>
          </p:cNvPr>
          <p:cNvSpPr/>
          <p:nvPr/>
        </p:nvSpPr>
        <p:spPr>
          <a:xfrm>
            <a:off x="9321329" y="3982084"/>
            <a:ext cx="2227913" cy="121598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MX" sz="2400" b="1" dirty="0"/>
              <a:t>QUINTANA ROO</a:t>
            </a:r>
          </a:p>
          <a:p>
            <a:pPr algn="ctr"/>
            <a:r>
              <a:rPr lang="es-MX" sz="2400" b="1" dirty="0"/>
              <a:t>187,270</a:t>
            </a:r>
          </a:p>
        </p:txBody>
      </p:sp>
      <p:sp>
        <p:nvSpPr>
          <p:cNvPr id="2" name="CuadroTexto 1">
            <a:extLst>
              <a:ext uri="{FF2B5EF4-FFF2-40B4-BE49-F238E27FC236}">
                <a16:creationId xmlns:a16="http://schemas.microsoft.com/office/drawing/2014/main" id="{14D5BFA7-E9F2-3BB5-976F-4802AF3D3627}"/>
              </a:ext>
            </a:extLst>
          </p:cNvPr>
          <p:cNvSpPr txBox="1"/>
          <p:nvPr/>
        </p:nvSpPr>
        <p:spPr>
          <a:xfrm>
            <a:off x="1686560" y="14469883"/>
            <a:ext cx="1779398" cy="369332"/>
          </a:xfrm>
          <a:prstGeom prst="rect">
            <a:avLst/>
          </a:prstGeom>
          <a:noFill/>
        </p:spPr>
        <p:txBody>
          <a:bodyPr wrap="none" rtlCol="0">
            <a:spAutoFit/>
          </a:bodyPr>
          <a:lstStyle/>
          <a:p>
            <a:r>
              <a:rPr lang="es-MX" b="1" dirty="0"/>
              <a:t>Fuente: </a:t>
            </a:r>
            <a:r>
              <a:rPr lang="es-MX" dirty="0"/>
              <a:t>CONAPO</a:t>
            </a:r>
          </a:p>
        </p:txBody>
      </p:sp>
    </p:spTree>
    <p:extLst>
      <p:ext uri="{BB962C8B-B14F-4D97-AF65-F5344CB8AC3E}">
        <p14:creationId xmlns:p14="http://schemas.microsoft.com/office/powerpoint/2010/main" val="3547159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0ACD4-63B7-32AD-0809-BD40A7F436C6}"/>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D3C38CF4-D8F1-3F3C-1D06-C7A9BF8A78DC}"/>
              </a:ext>
            </a:extLst>
          </p:cNvPr>
          <p:cNvSpPr txBox="1"/>
          <p:nvPr/>
        </p:nvSpPr>
        <p:spPr>
          <a:xfrm>
            <a:off x="711200" y="1981072"/>
            <a:ext cx="11054080" cy="2308324"/>
          </a:xfrm>
          <a:prstGeom prst="rect">
            <a:avLst/>
          </a:prstGeom>
          <a:noFill/>
        </p:spPr>
        <p:txBody>
          <a:bodyPr wrap="square" rtlCol="0">
            <a:spAutoFit/>
          </a:bodyPr>
          <a:lstStyle/>
          <a:p>
            <a:pPr algn="just"/>
            <a:r>
              <a:rPr lang="es-MX" sz="2400" dirty="0">
                <a:latin typeface="Montserrat" panose="00000500000000000000" pitchFamily="2" charset="0"/>
                <a:ea typeface="Noto Sans" panose="020B0502040504020204" pitchFamily="34" charset="0"/>
                <a:cs typeface="Noto Sans" panose="020B0502040504020204" pitchFamily="34" charset="0"/>
              </a:rPr>
              <a:t>El 56. 9% de los hogares en Quintana Roo están conformados por parejas con hijos; el 19.6% son parejas sin hijos, el 14.6% es solo mamá con sus hijos, mientras el porcentaje de papás que viven solos con sus hijos es mucho menor con tan solo 3.2% y el 5.8% es representado por personas de referencia sin su núcleo familiar, (personas que viven solas o personas sin lazos de parentesco que comparten vivienda).</a:t>
            </a:r>
          </a:p>
        </p:txBody>
      </p:sp>
      <p:graphicFrame>
        <p:nvGraphicFramePr>
          <p:cNvPr id="7" name="Gráfico 6">
            <a:extLst>
              <a:ext uri="{FF2B5EF4-FFF2-40B4-BE49-F238E27FC236}">
                <a16:creationId xmlns:a16="http://schemas.microsoft.com/office/drawing/2014/main" id="{9A6CFA55-87B5-3EE6-A8EA-097CBAC0DD0B}"/>
              </a:ext>
            </a:extLst>
          </p:cNvPr>
          <p:cNvGraphicFramePr>
            <a:graphicFrameLocks/>
          </p:cNvGraphicFramePr>
          <p:nvPr>
            <p:extLst>
              <p:ext uri="{D42A27DB-BD31-4B8C-83A1-F6EECF244321}">
                <p14:modId xmlns:p14="http://schemas.microsoft.com/office/powerpoint/2010/main" val="346934084"/>
              </p:ext>
            </p:extLst>
          </p:nvPr>
        </p:nvGraphicFramePr>
        <p:xfrm>
          <a:off x="0" y="4119990"/>
          <a:ext cx="12192000" cy="41912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Gráfico 7">
            <a:extLst>
              <a:ext uri="{FF2B5EF4-FFF2-40B4-BE49-F238E27FC236}">
                <a16:creationId xmlns:a16="http://schemas.microsoft.com/office/drawing/2014/main" id="{13BF93C6-3DD8-BCAE-1C9F-05A11029A0A4}"/>
              </a:ext>
            </a:extLst>
          </p:cNvPr>
          <p:cNvGraphicFramePr>
            <a:graphicFrameLocks/>
          </p:cNvGraphicFramePr>
          <p:nvPr>
            <p:extLst>
              <p:ext uri="{D42A27DB-BD31-4B8C-83A1-F6EECF244321}">
                <p14:modId xmlns:p14="http://schemas.microsoft.com/office/powerpoint/2010/main" val="2819543597"/>
              </p:ext>
            </p:extLst>
          </p:nvPr>
        </p:nvGraphicFramePr>
        <p:xfrm>
          <a:off x="1622744" y="9165249"/>
          <a:ext cx="8920480" cy="5166326"/>
        </p:xfrm>
        <a:graphic>
          <a:graphicData uri="http://schemas.openxmlformats.org/drawingml/2006/chart">
            <c:chart xmlns:c="http://schemas.openxmlformats.org/drawingml/2006/chart" xmlns:r="http://schemas.openxmlformats.org/officeDocument/2006/relationships" r:id="rId4"/>
          </a:graphicData>
        </a:graphic>
      </p:graphicFrame>
      <p:sp>
        <p:nvSpPr>
          <p:cNvPr id="12" name="CuadroTexto 11">
            <a:extLst>
              <a:ext uri="{FF2B5EF4-FFF2-40B4-BE49-F238E27FC236}">
                <a16:creationId xmlns:a16="http://schemas.microsoft.com/office/drawing/2014/main" id="{6536FF17-4130-11D7-05AD-F3A659CA39E7}"/>
              </a:ext>
            </a:extLst>
          </p:cNvPr>
          <p:cNvSpPr txBox="1"/>
          <p:nvPr/>
        </p:nvSpPr>
        <p:spPr>
          <a:xfrm>
            <a:off x="86504" y="14603573"/>
            <a:ext cx="12844084" cy="584775"/>
          </a:xfrm>
          <a:prstGeom prst="rect">
            <a:avLst/>
          </a:prstGeom>
          <a:noFill/>
        </p:spPr>
        <p:txBody>
          <a:bodyPr wrap="square">
            <a:spAutoFit/>
          </a:bodyPr>
          <a:lstStyle/>
          <a:p>
            <a:r>
              <a:rPr lang="es-MX" sz="1600" dirty="0">
                <a:hlinkClick r:id="rId5"/>
              </a:rPr>
              <a:t>https://www.inegi.org.mx/contenidos/productos/prod_serv/contenidos/espanol/bvinegi/productos/nueva_estruc/702825198299.pdf</a:t>
            </a:r>
            <a:endParaRPr lang="es-MX" sz="1600" dirty="0"/>
          </a:p>
          <a:p>
            <a:endParaRPr lang="es-MX" sz="1600" dirty="0"/>
          </a:p>
        </p:txBody>
      </p:sp>
      <p:sp>
        <p:nvSpPr>
          <p:cNvPr id="13" name="CuadroTexto 12">
            <a:extLst>
              <a:ext uri="{FF2B5EF4-FFF2-40B4-BE49-F238E27FC236}">
                <a16:creationId xmlns:a16="http://schemas.microsoft.com/office/drawing/2014/main" id="{B8B19727-55F0-AE13-53BF-F6F5BA516844}"/>
              </a:ext>
            </a:extLst>
          </p:cNvPr>
          <p:cNvSpPr txBox="1"/>
          <p:nvPr/>
        </p:nvSpPr>
        <p:spPr>
          <a:xfrm>
            <a:off x="86504" y="14331575"/>
            <a:ext cx="5491375" cy="400110"/>
          </a:xfrm>
          <a:prstGeom prst="rect">
            <a:avLst/>
          </a:prstGeom>
          <a:noFill/>
        </p:spPr>
        <p:txBody>
          <a:bodyPr wrap="none" rtlCol="0">
            <a:spAutoFit/>
          </a:bodyPr>
          <a:lstStyle/>
          <a:p>
            <a:r>
              <a:rPr lang="es-MX" sz="2000" b="1" dirty="0"/>
              <a:t>Fuente: </a:t>
            </a:r>
            <a:r>
              <a:rPr lang="es-MX" sz="2000" dirty="0"/>
              <a:t>INEGI: Censo de Población y Vivienda 2020</a:t>
            </a:r>
          </a:p>
        </p:txBody>
      </p:sp>
      <p:sp>
        <p:nvSpPr>
          <p:cNvPr id="14" name="CuadroTexto 13">
            <a:extLst>
              <a:ext uri="{FF2B5EF4-FFF2-40B4-BE49-F238E27FC236}">
                <a16:creationId xmlns:a16="http://schemas.microsoft.com/office/drawing/2014/main" id="{D1404323-9ABF-BB0E-6809-092255694C91}"/>
              </a:ext>
            </a:extLst>
          </p:cNvPr>
          <p:cNvSpPr txBox="1"/>
          <p:nvPr/>
        </p:nvSpPr>
        <p:spPr>
          <a:xfrm>
            <a:off x="1651186" y="8185365"/>
            <a:ext cx="1130759" cy="707886"/>
          </a:xfrm>
          <a:prstGeom prst="rect">
            <a:avLst/>
          </a:prstGeom>
          <a:noFill/>
        </p:spPr>
        <p:txBody>
          <a:bodyPr wrap="none" rtlCol="0">
            <a:spAutoFit/>
          </a:bodyPr>
          <a:lstStyle/>
          <a:p>
            <a:pPr algn="ctr"/>
            <a:r>
              <a:rPr lang="es-MX" sz="2000" b="1" dirty="0"/>
              <a:t>Parejas </a:t>
            </a:r>
          </a:p>
          <a:p>
            <a:pPr algn="ctr"/>
            <a:r>
              <a:rPr lang="es-MX" sz="2000" b="1" dirty="0"/>
              <a:t>con hijos</a:t>
            </a:r>
          </a:p>
        </p:txBody>
      </p:sp>
      <p:sp>
        <p:nvSpPr>
          <p:cNvPr id="16" name="CuadroTexto 15">
            <a:extLst>
              <a:ext uri="{FF2B5EF4-FFF2-40B4-BE49-F238E27FC236}">
                <a16:creationId xmlns:a16="http://schemas.microsoft.com/office/drawing/2014/main" id="{11A25D05-49B1-D11E-7D7F-345CBD686585}"/>
              </a:ext>
            </a:extLst>
          </p:cNvPr>
          <p:cNvSpPr txBox="1"/>
          <p:nvPr/>
        </p:nvSpPr>
        <p:spPr>
          <a:xfrm>
            <a:off x="3516288" y="8137160"/>
            <a:ext cx="1051891" cy="707886"/>
          </a:xfrm>
          <a:prstGeom prst="rect">
            <a:avLst/>
          </a:prstGeom>
          <a:noFill/>
        </p:spPr>
        <p:txBody>
          <a:bodyPr wrap="none" rtlCol="0">
            <a:spAutoFit/>
          </a:bodyPr>
          <a:lstStyle/>
          <a:p>
            <a:pPr algn="ctr"/>
            <a:r>
              <a:rPr lang="es-MX" sz="2000" b="1" dirty="0"/>
              <a:t>Parejas </a:t>
            </a:r>
          </a:p>
          <a:p>
            <a:pPr algn="ctr"/>
            <a:r>
              <a:rPr lang="es-MX" sz="2000" b="1" dirty="0"/>
              <a:t>sin hijos</a:t>
            </a:r>
          </a:p>
        </p:txBody>
      </p:sp>
      <p:sp>
        <p:nvSpPr>
          <p:cNvPr id="17" name="CuadroTexto 16">
            <a:extLst>
              <a:ext uri="{FF2B5EF4-FFF2-40B4-BE49-F238E27FC236}">
                <a16:creationId xmlns:a16="http://schemas.microsoft.com/office/drawing/2014/main" id="{51AB890D-DC03-9F90-AD15-635148DBEA67}"/>
              </a:ext>
            </a:extLst>
          </p:cNvPr>
          <p:cNvSpPr txBox="1"/>
          <p:nvPr/>
        </p:nvSpPr>
        <p:spPr>
          <a:xfrm>
            <a:off x="5035132" y="8128000"/>
            <a:ext cx="2121735" cy="707886"/>
          </a:xfrm>
          <a:prstGeom prst="rect">
            <a:avLst/>
          </a:prstGeom>
          <a:noFill/>
        </p:spPr>
        <p:txBody>
          <a:bodyPr wrap="none" rtlCol="0">
            <a:spAutoFit/>
          </a:bodyPr>
          <a:lstStyle/>
          <a:p>
            <a:pPr algn="ctr"/>
            <a:r>
              <a:rPr lang="es-MX" sz="2000" b="1" dirty="0"/>
              <a:t>Madres con hijos, </a:t>
            </a:r>
          </a:p>
          <a:p>
            <a:pPr algn="ctr"/>
            <a:r>
              <a:rPr lang="es-MX" sz="2000" b="1" dirty="0"/>
              <a:t>sin pareja</a:t>
            </a:r>
          </a:p>
        </p:txBody>
      </p:sp>
      <p:sp>
        <p:nvSpPr>
          <p:cNvPr id="18" name="CuadroTexto 17">
            <a:extLst>
              <a:ext uri="{FF2B5EF4-FFF2-40B4-BE49-F238E27FC236}">
                <a16:creationId xmlns:a16="http://schemas.microsoft.com/office/drawing/2014/main" id="{4F72596B-7645-3C7E-56FD-4E61113D8673}"/>
              </a:ext>
            </a:extLst>
          </p:cNvPr>
          <p:cNvSpPr txBox="1"/>
          <p:nvPr/>
        </p:nvSpPr>
        <p:spPr>
          <a:xfrm>
            <a:off x="7029707" y="8128000"/>
            <a:ext cx="2028569" cy="707886"/>
          </a:xfrm>
          <a:prstGeom prst="rect">
            <a:avLst/>
          </a:prstGeom>
          <a:noFill/>
        </p:spPr>
        <p:txBody>
          <a:bodyPr wrap="none" rtlCol="0">
            <a:spAutoFit/>
          </a:bodyPr>
          <a:lstStyle/>
          <a:p>
            <a:pPr algn="ctr"/>
            <a:r>
              <a:rPr lang="es-MX" sz="2000" b="1" dirty="0"/>
              <a:t>Padres con hijos, </a:t>
            </a:r>
          </a:p>
          <a:p>
            <a:pPr algn="ctr"/>
            <a:r>
              <a:rPr lang="es-MX" sz="2000" b="1" dirty="0"/>
              <a:t>sin pareja</a:t>
            </a:r>
          </a:p>
        </p:txBody>
      </p:sp>
      <p:sp>
        <p:nvSpPr>
          <p:cNvPr id="19" name="CuadroTexto 18">
            <a:extLst>
              <a:ext uri="{FF2B5EF4-FFF2-40B4-BE49-F238E27FC236}">
                <a16:creationId xmlns:a16="http://schemas.microsoft.com/office/drawing/2014/main" id="{532DD486-EC36-979D-74C7-ECD6226B2A08}"/>
              </a:ext>
            </a:extLst>
          </p:cNvPr>
          <p:cNvSpPr txBox="1"/>
          <p:nvPr/>
        </p:nvSpPr>
        <p:spPr>
          <a:xfrm>
            <a:off x="8884797" y="8098488"/>
            <a:ext cx="2153859" cy="1015663"/>
          </a:xfrm>
          <a:prstGeom prst="rect">
            <a:avLst/>
          </a:prstGeom>
          <a:noFill/>
        </p:spPr>
        <p:txBody>
          <a:bodyPr wrap="none" rtlCol="0">
            <a:spAutoFit/>
          </a:bodyPr>
          <a:lstStyle/>
          <a:p>
            <a:pPr algn="ctr"/>
            <a:r>
              <a:rPr lang="es-MX" sz="2000" b="1" dirty="0"/>
              <a:t>Personas de </a:t>
            </a:r>
          </a:p>
          <a:p>
            <a:pPr algn="ctr"/>
            <a:r>
              <a:rPr lang="es-MX" sz="2000" b="1" dirty="0"/>
              <a:t>referencia</a:t>
            </a:r>
          </a:p>
          <a:p>
            <a:pPr algn="ctr"/>
            <a:r>
              <a:rPr lang="es-MX" sz="2000" b="1" dirty="0"/>
              <a:t>Sin núcleo familiar</a:t>
            </a:r>
          </a:p>
        </p:txBody>
      </p:sp>
    </p:spTree>
    <p:extLst>
      <p:ext uri="{BB962C8B-B14F-4D97-AF65-F5344CB8AC3E}">
        <p14:creationId xmlns:p14="http://schemas.microsoft.com/office/powerpoint/2010/main" val="3051698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B2B780A-A99B-B887-D661-6F9D0F39F678}"/>
              </a:ext>
            </a:extLst>
          </p:cNvPr>
          <p:cNvSpPr txBox="1"/>
          <p:nvPr/>
        </p:nvSpPr>
        <p:spPr>
          <a:xfrm>
            <a:off x="1155669" y="2548529"/>
            <a:ext cx="10281844" cy="1762085"/>
          </a:xfrm>
          <a:prstGeom prst="rect">
            <a:avLst/>
          </a:prstGeom>
          <a:noFill/>
        </p:spPr>
        <p:txBody>
          <a:bodyPr wrap="square">
            <a:spAutoFit/>
          </a:bodyPr>
          <a:lstStyle/>
          <a:p>
            <a:pPr algn="just">
              <a:lnSpc>
                <a:spcPct val="107000"/>
              </a:lnSpc>
              <a:spcAft>
                <a:spcPts val="800"/>
              </a:spcAft>
            </a:pPr>
            <a:r>
              <a:rPr lang="es-MX" sz="2400" kern="100" dirty="0">
                <a:solidFill>
                  <a:srgbClr val="404041"/>
                </a:solidFill>
                <a:effectLst/>
                <a:latin typeface="Noto Sans" panose="020B0502040504020204" pitchFamily="34" charset="0"/>
                <a:ea typeface="Times New Roman" panose="02020603050405020304" pitchFamily="18" charset="0"/>
                <a:cs typeface="Times New Roman" panose="02020603050405020304" pitchFamily="18" charset="0"/>
              </a:rPr>
              <a:t>La tasa global de fecundidad en Quintana Roo proyecta una disminución constante, </a:t>
            </a:r>
            <a:r>
              <a:rPr lang="es-MX" sz="2400" kern="100" dirty="0">
                <a:solidFill>
                  <a:srgbClr val="404041"/>
                </a:solidFill>
                <a:effectLst/>
                <a:latin typeface="Noto Sans" panose="020B0502040504020204" pitchFamily="34" charset="0"/>
                <a:ea typeface="Noto Sans" panose="020B0502040504020204" pitchFamily="34" charset="0"/>
                <a:cs typeface="Noto Sans" panose="020B0502040504020204" pitchFamily="34" charset="0"/>
              </a:rPr>
              <a:t>de </a:t>
            </a:r>
            <a:r>
              <a:rPr lang="es-MX" sz="2400" dirty="0">
                <a:solidFill>
                  <a:srgbClr val="093A37"/>
                </a:solidFill>
                <a:latin typeface="Noto Sans" panose="020B0502040504020204" pitchFamily="34" charset="0"/>
                <a:ea typeface="Noto Sans" panose="020B0502040504020204" pitchFamily="34" charset="0"/>
                <a:cs typeface="Noto Sans" panose="020B0502040504020204" pitchFamily="34" charset="0"/>
              </a:rPr>
              <a:t>1.8 hijas/os por mujer en 2024 a 1.3 hijas/os por mujer en 2070. </a:t>
            </a:r>
          </a:p>
          <a:p>
            <a:pPr algn="just">
              <a:lnSpc>
                <a:spcPct val="107000"/>
              </a:lnSpc>
              <a:spcAft>
                <a:spcPts val="800"/>
              </a:spcAft>
              <a:buNone/>
            </a:pPr>
            <a:endParaRPr lang="es-MX"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8" name="CuadroTexto 17">
            <a:extLst>
              <a:ext uri="{FF2B5EF4-FFF2-40B4-BE49-F238E27FC236}">
                <a16:creationId xmlns:a16="http://schemas.microsoft.com/office/drawing/2014/main" id="{7D37D19D-67F6-B407-7484-74D595DB966C}"/>
              </a:ext>
            </a:extLst>
          </p:cNvPr>
          <p:cNvSpPr txBox="1"/>
          <p:nvPr/>
        </p:nvSpPr>
        <p:spPr>
          <a:xfrm>
            <a:off x="1278874" y="8060920"/>
            <a:ext cx="9920177" cy="553998"/>
          </a:xfrm>
          <a:prstGeom prst="rect">
            <a:avLst/>
          </a:prstGeom>
          <a:noFill/>
        </p:spPr>
        <p:txBody>
          <a:bodyPr wrap="square">
            <a:spAutoFit/>
          </a:bodyPr>
          <a:lstStyle/>
          <a:p>
            <a:pPr>
              <a:buNone/>
            </a:pPr>
            <a:r>
              <a:rPr lang="es-MX" sz="1200" b="1" kern="1200" dirty="0">
                <a:solidFill>
                  <a:srgbClr val="0C3512"/>
                </a:solidFill>
                <a:effectLst/>
                <a:latin typeface="Montserrat" panose="00000500000000000000" pitchFamily="2" charset="0"/>
                <a:ea typeface="Times New Roman" panose="02020603050405020304" pitchFamily="18" charset="0"/>
                <a:cs typeface="Times New Roman" panose="02020603050405020304" pitchFamily="18" charset="0"/>
              </a:rPr>
              <a:t>Fuente</a:t>
            </a:r>
            <a:r>
              <a:rPr lang="es-MX" sz="1200" kern="1200" dirty="0">
                <a:solidFill>
                  <a:srgbClr val="0C3512"/>
                </a:solidFill>
                <a:effectLst/>
                <a:latin typeface="Montserrat" panose="00000500000000000000" pitchFamily="2" charset="0"/>
                <a:ea typeface="Times New Roman" panose="02020603050405020304" pitchFamily="18" charset="0"/>
                <a:cs typeface="Times New Roman" panose="02020603050405020304" pitchFamily="18" charset="0"/>
              </a:rPr>
              <a:t>: SGCONAPO, Conciliación Demográfica de México 1950-2019 y Proyecciones de la Población de México y las entidades federativas 2020-2070</a:t>
            </a:r>
            <a:r>
              <a:rPr lang="es-MX" sz="1800" kern="1200" dirty="0">
                <a:solidFill>
                  <a:srgbClr val="0C3512"/>
                </a:solidFill>
                <a:effectLst/>
                <a:latin typeface="Montserrat" panose="00000500000000000000" pitchFamily="2" charset="0"/>
                <a:ea typeface="Times New Roman" panose="02020603050405020304" pitchFamily="18" charset="0"/>
                <a:cs typeface="Times New Roman" panose="02020603050405020304" pitchFamily="18" charset="0"/>
              </a:rPr>
              <a:t>. </a:t>
            </a:r>
            <a:endParaRPr lang="es-MX" sz="3600" dirty="0">
              <a:effectLst/>
              <a:latin typeface="Times New Roman" panose="02020603050405020304" pitchFamily="18" charset="0"/>
              <a:ea typeface="Times New Roman" panose="02020603050405020304" pitchFamily="18" charset="0"/>
            </a:endParaRPr>
          </a:p>
        </p:txBody>
      </p:sp>
      <p:sp>
        <p:nvSpPr>
          <p:cNvPr id="20" name="CuadroTexto 19">
            <a:extLst>
              <a:ext uri="{FF2B5EF4-FFF2-40B4-BE49-F238E27FC236}">
                <a16:creationId xmlns:a16="http://schemas.microsoft.com/office/drawing/2014/main" id="{34EB034E-A79B-C0BF-603A-C6288A067BE4}"/>
              </a:ext>
            </a:extLst>
          </p:cNvPr>
          <p:cNvSpPr txBox="1"/>
          <p:nvPr/>
        </p:nvSpPr>
        <p:spPr>
          <a:xfrm>
            <a:off x="1272051" y="8990248"/>
            <a:ext cx="10346858" cy="1658211"/>
          </a:xfrm>
          <a:prstGeom prst="rect">
            <a:avLst/>
          </a:prstGeom>
          <a:noFill/>
        </p:spPr>
        <p:txBody>
          <a:bodyPr wrap="square">
            <a:spAutoFit/>
          </a:bodyPr>
          <a:lstStyle/>
          <a:p>
            <a:pPr algn="just">
              <a:lnSpc>
                <a:spcPct val="107000"/>
              </a:lnSpc>
              <a:spcAft>
                <a:spcPts val="800"/>
              </a:spcAft>
              <a:buNone/>
            </a:pPr>
            <a:r>
              <a:rPr lang="es-MX" sz="2400" kern="100" dirty="0">
                <a:solidFill>
                  <a:srgbClr val="404041"/>
                </a:solidFill>
                <a:effectLst/>
                <a:latin typeface="Noto Sans" panose="020B0502040504020204" pitchFamily="34" charset="0"/>
                <a:ea typeface="Times New Roman" panose="02020603050405020304" pitchFamily="18" charset="0"/>
                <a:cs typeface="Times New Roman" panose="02020603050405020304" pitchFamily="18" charset="0"/>
              </a:rPr>
              <a:t>En Quintana Roo, desde 1982 el grupo de edad con mayor tasa específica de fecundidad es el de </a:t>
            </a:r>
            <a:r>
              <a:rPr lang="es-MX" sz="2400" b="1" kern="100" dirty="0">
                <a:solidFill>
                  <a:srgbClr val="404041"/>
                </a:solidFill>
                <a:effectLst/>
                <a:latin typeface="Noto Sans" panose="020B0502040504020204" pitchFamily="34" charset="0"/>
                <a:ea typeface="Times New Roman" panose="02020603050405020304" pitchFamily="18" charset="0"/>
                <a:cs typeface="Times New Roman" panose="02020603050405020304" pitchFamily="18" charset="0"/>
              </a:rPr>
              <a:t>20-24 años</a:t>
            </a:r>
            <a:r>
              <a:rPr lang="es-MX" sz="2400" kern="100" dirty="0">
                <a:solidFill>
                  <a:srgbClr val="404041"/>
                </a:solidFill>
                <a:effectLst/>
                <a:latin typeface="Noto Sans" panose="020B0502040504020204" pitchFamily="34" charset="0"/>
                <a:ea typeface="Times New Roman" panose="02020603050405020304" pitchFamily="18" charset="0"/>
                <a:cs typeface="Times New Roman" panose="02020603050405020304" pitchFamily="18" charset="0"/>
              </a:rPr>
              <a:t>, se pronostica que esta situación cambie en 2031 donde la tasa más alta se situará en el grupo de </a:t>
            </a:r>
            <a:r>
              <a:rPr lang="es-MX" sz="2400" b="1" kern="100" dirty="0">
                <a:solidFill>
                  <a:srgbClr val="404041"/>
                </a:solidFill>
                <a:effectLst/>
                <a:latin typeface="Noto Sans" panose="020B0502040504020204" pitchFamily="34" charset="0"/>
                <a:ea typeface="Times New Roman" panose="02020603050405020304" pitchFamily="18" charset="0"/>
                <a:cs typeface="Times New Roman" panose="02020603050405020304" pitchFamily="18" charset="0"/>
              </a:rPr>
              <a:t>25-29 años.</a:t>
            </a:r>
            <a:endParaRPr lang="es-MX"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21" name="Imagen 20">
            <a:extLst>
              <a:ext uri="{FF2B5EF4-FFF2-40B4-BE49-F238E27FC236}">
                <a16:creationId xmlns:a16="http://schemas.microsoft.com/office/drawing/2014/main" id="{89FE7710-959C-94DF-C5A2-5A27C3F732F1}"/>
              </a:ext>
            </a:extLst>
          </p:cNvPr>
          <p:cNvPicPr>
            <a:picLocks noChangeAspect="1"/>
          </p:cNvPicPr>
          <p:nvPr/>
        </p:nvPicPr>
        <p:blipFill>
          <a:blip r:embed="rId3"/>
          <a:stretch>
            <a:fillRect/>
          </a:stretch>
        </p:blipFill>
        <p:spPr>
          <a:xfrm>
            <a:off x="1304558" y="10648459"/>
            <a:ext cx="10091772" cy="4036708"/>
          </a:xfrm>
          <a:prstGeom prst="rect">
            <a:avLst/>
          </a:prstGeom>
        </p:spPr>
      </p:pic>
      <p:pic>
        <p:nvPicPr>
          <p:cNvPr id="22" name="Imagen 21">
            <a:extLst>
              <a:ext uri="{FF2B5EF4-FFF2-40B4-BE49-F238E27FC236}">
                <a16:creationId xmlns:a16="http://schemas.microsoft.com/office/drawing/2014/main" id="{9F8FCB55-54A8-8217-4E6F-A5BF7B4AF07E}"/>
              </a:ext>
            </a:extLst>
          </p:cNvPr>
          <p:cNvPicPr>
            <a:picLocks noChangeAspect="1"/>
          </p:cNvPicPr>
          <p:nvPr/>
        </p:nvPicPr>
        <p:blipFill>
          <a:blip r:embed="rId4"/>
          <a:stretch>
            <a:fillRect/>
          </a:stretch>
        </p:blipFill>
        <p:spPr>
          <a:xfrm>
            <a:off x="1272051" y="14522607"/>
            <a:ext cx="9919052" cy="652329"/>
          </a:xfrm>
          <a:prstGeom prst="rect">
            <a:avLst/>
          </a:prstGeom>
        </p:spPr>
      </p:pic>
      <p:sp>
        <p:nvSpPr>
          <p:cNvPr id="3" name="CuadroTexto 2">
            <a:extLst>
              <a:ext uri="{FF2B5EF4-FFF2-40B4-BE49-F238E27FC236}">
                <a16:creationId xmlns:a16="http://schemas.microsoft.com/office/drawing/2014/main" id="{7A8C9D9B-4FF4-2DA8-43EC-4ABA2FA293C4}"/>
              </a:ext>
            </a:extLst>
          </p:cNvPr>
          <p:cNvSpPr txBox="1"/>
          <p:nvPr/>
        </p:nvSpPr>
        <p:spPr>
          <a:xfrm>
            <a:off x="1155669" y="2036371"/>
            <a:ext cx="1904239" cy="523220"/>
          </a:xfrm>
          <a:prstGeom prst="rect">
            <a:avLst/>
          </a:prstGeom>
          <a:noFill/>
        </p:spPr>
        <p:txBody>
          <a:bodyPr wrap="none" rtlCol="0">
            <a:spAutoFit/>
          </a:bodyPr>
          <a:lstStyle/>
          <a:p>
            <a:r>
              <a:rPr lang="es-MX" sz="2800" b="1" dirty="0">
                <a:solidFill>
                  <a:schemeClr val="accent4">
                    <a:lumMod val="75000"/>
                  </a:schemeClr>
                </a:solidFill>
              </a:rPr>
              <a:t>Fecundidad</a:t>
            </a:r>
          </a:p>
        </p:txBody>
      </p:sp>
      <p:pic>
        <p:nvPicPr>
          <p:cNvPr id="4" name="Imagen 3">
            <a:extLst>
              <a:ext uri="{FF2B5EF4-FFF2-40B4-BE49-F238E27FC236}">
                <a16:creationId xmlns:a16="http://schemas.microsoft.com/office/drawing/2014/main" id="{1DA99219-F9EF-6FFC-7CB4-85FCF02CE5D4}"/>
              </a:ext>
            </a:extLst>
          </p:cNvPr>
          <p:cNvPicPr>
            <a:picLocks noChangeAspect="1"/>
          </p:cNvPicPr>
          <p:nvPr/>
        </p:nvPicPr>
        <p:blipFill>
          <a:blip r:embed="rId5"/>
          <a:stretch>
            <a:fillRect/>
          </a:stretch>
        </p:blipFill>
        <p:spPr>
          <a:xfrm>
            <a:off x="676101" y="3811567"/>
            <a:ext cx="10284488" cy="4431574"/>
          </a:xfrm>
          <a:prstGeom prst="rect">
            <a:avLst/>
          </a:prstGeom>
        </p:spPr>
      </p:pic>
    </p:spTree>
    <p:extLst>
      <p:ext uri="{BB962C8B-B14F-4D97-AF65-F5344CB8AC3E}">
        <p14:creationId xmlns:p14="http://schemas.microsoft.com/office/powerpoint/2010/main" val="3803946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DE0B1-7F01-DEA5-7D67-6881FF1807B4}"/>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48A74420-8F1D-AB11-E1EF-313E560BCA7B}"/>
              </a:ext>
            </a:extLst>
          </p:cNvPr>
          <p:cNvSpPr/>
          <p:nvPr/>
        </p:nvSpPr>
        <p:spPr>
          <a:xfrm>
            <a:off x="0" y="10848958"/>
            <a:ext cx="12176761" cy="388034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5" name="Imagen 4">
            <a:extLst>
              <a:ext uri="{FF2B5EF4-FFF2-40B4-BE49-F238E27FC236}">
                <a16:creationId xmlns:a16="http://schemas.microsoft.com/office/drawing/2014/main" id="{79153172-DE1F-C94E-5BF6-2D11D41AFA08}"/>
              </a:ext>
            </a:extLst>
          </p:cNvPr>
          <p:cNvPicPr>
            <a:picLocks noChangeAspect="1"/>
          </p:cNvPicPr>
          <p:nvPr/>
        </p:nvPicPr>
        <p:blipFill>
          <a:blip r:embed="rId3"/>
          <a:srcRect b="30311"/>
          <a:stretch>
            <a:fillRect/>
          </a:stretch>
        </p:blipFill>
        <p:spPr>
          <a:xfrm>
            <a:off x="15239" y="10848957"/>
            <a:ext cx="4634159" cy="3880345"/>
          </a:xfrm>
          <a:prstGeom prst="rect">
            <a:avLst/>
          </a:prstGeom>
        </p:spPr>
      </p:pic>
      <p:sp>
        <p:nvSpPr>
          <p:cNvPr id="2" name="CuadroTexto 1">
            <a:extLst>
              <a:ext uri="{FF2B5EF4-FFF2-40B4-BE49-F238E27FC236}">
                <a16:creationId xmlns:a16="http://schemas.microsoft.com/office/drawing/2014/main" id="{53FB6A48-A937-2211-BE0D-8C3948BA9201}"/>
              </a:ext>
            </a:extLst>
          </p:cNvPr>
          <p:cNvSpPr txBox="1"/>
          <p:nvPr/>
        </p:nvSpPr>
        <p:spPr>
          <a:xfrm>
            <a:off x="579120" y="2164320"/>
            <a:ext cx="11033760" cy="1200329"/>
          </a:xfrm>
          <a:prstGeom prst="rect">
            <a:avLst/>
          </a:prstGeom>
          <a:noFill/>
        </p:spPr>
        <p:txBody>
          <a:bodyPr wrap="square">
            <a:spAutoFit/>
          </a:bodyPr>
          <a:lstStyle/>
          <a:p>
            <a:pPr algn="l">
              <a:spcAft>
                <a:spcPts val="750"/>
              </a:spcAft>
              <a:buNone/>
            </a:pPr>
            <a:r>
              <a:rPr lang="es-MX" sz="2400" b="1" i="0" dirty="0">
                <a:solidFill>
                  <a:schemeClr val="bg2">
                    <a:lumMod val="25000"/>
                  </a:schemeClr>
                </a:solidFill>
                <a:effectLst/>
                <a:latin typeface="Montserrat" panose="00000500000000000000" pitchFamily="2" charset="0"/>
              </a:rPr>
              <a:t>Porcentaje de nacimientos registrados de madres adolescentes (menores de 20 años) por entidad federativa de residencia habitual de la madre, serie anual de 2010 a 2024.</a:t>
            </a:r>
          </a:p>
        </p:txBody>
      </p:sp>
      <p:sp>
        <p:nvSpPr>
          <p:cNvPr id="7" name="CuadroTexto 6">
            <a:extLst>
              <a:ext uri="{FF2B5EF4-FFF2-40B4-BE49-F238E27FC236}">
                <a16:creationId xmlns:a16="http://schemas.microsoft.com/office/drawing/2014/main" id="{6E7FF2D7-2325-A1BA-2F08-2477806BD91A}"/>
              </a:ext>
            </a:extLst>
          </p:cNvPr>
          <p:cNvSpPr txBox="1"/>
          <p:nvPr/>
        </p:nvSpPr>
        <p:spPr>
          <a:xfrm>
            <a:off x="579120" y="3381190"/>
            <a:ext cx="2580640" cy="523220"/>
          </a:xfrm>
          <a:prstGeom prst="rect">
            <a:avLst/>
          </a:prstGeom>
          <a:noFill/>
        </p:spPr>
        <p:txBody>
          <a:bodyPr wrap="square">
            <a:spAutoFit/>
          </a:bodyPr>
          <a:lstStyle/>
          <a:p>
            <a:r>
              <a:rPr lang="es-MX" sz="2800" b="1" i="0" dirty="0">
                <a:solidFill>
                  <a:srgbClr val="000000"/>
                </a:solidFill>
                <a:effectLst/>
                <a:latin typeface="HelveticaNeue-Light"/>
              </a:rPr>
              <a:t>Quintana Roo</a:t>
            </a:r>
            <a:endParaRPr lang="es-MX" sz="2800" dirty="0"/>
          </a:p>
        </p:txBody>
      </p:sp>
      <p:graphicFrame>
        <p:nvGraphicFramePr>
          <p:cNvPr id="8" name="Gráfico 7">
            <a:extLst>
              <a:ext uri="{FF2B5EF4-FFF2-40B4-BE49-F238E27FC236}">
                <a16:creationId xmlns:a16="http://schemas.microsoft.com/office/drawing/2014/main" id="{9EAA7B64-C378-F272-D5C5-504A98585F45}"/>
              </a:ext>
            </a:extLst>
          </p:cNvPr>
          <p:cNvGraphicFramePr>
            <a:graphicFrameLocks/>
          </p:cNvGraphicFramePr>
          <p:nvPr>
            <p:extLst>
              <p:ext uri="{D42A27DB-BD31-4B8C-83A1-F6EECF244321}">
                <p14:modId xmlns:p14="http://schemas.microsoft.com/office/powerpoint/2010/main" val="2308395458"/>
              </p:ext>
            </p:extLst>
          </p:nvPr>
        </p:nvGraphicFramePr>
        <p:xfrm>
          <a:off x="297180" y="3904410"/>
          <a:ext cx="11597640" cy="27193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Marcador de contenido 3">
            <a:extLst>
              <a:ext uri="{FF2B5EF4-FFF2-40B4-BE49-F238E27FC236}">
                <a16:creationId xmlns:a16="http://schemas.microsoft.com/office/drawing/2014/main" id="{C21CB195-611B-C653-692F-EE297E277862}"/>
              </a:ext>
            </a:extLst>
          </p:cNvPr>
          <p:cNvGraphicFramePr>
            <a:graphicFrameLocks/>
          </p:cNvGraphicFramePr>
          <p:nvPr>
            <p:extLst>
              <p:ext uri="{D42A27DB-BD31-4B8C-83A1-F6EECF244321}">
                <p14:modId xmlns:p14="http://schemas.microsoft.com/office/powerpoint/2010/main" val="3119657625"/>
              </p:ext>
            </p:extLst>
          </p:nvPr>
        </p:nvGraphicFramePr>
        <p:xfrm>
          <a:off x="579120" y="6623758"/>
          <a:ext cx="11102340" cy="461010"/>
        </p:xfrm>
        <a:graphic>
          <a:graphicData uri="http://schemas.openxmlformats.org/drawingml/2006/table">
            <a:tbl>
              <a:tblPr/>
              <a:tblGrid>
                <a:gridCol w="740156">
                  <a:extLst>
                    <a:ext uri="{9D8B030D-6E8A-4147-A177-3AD203B41FA5}">
                      <a16:colId xmlns:a16="http://schemas.microsoft.com/office/drawing/2014/main" val="3562294606"/>
                    </a:ext>
                  </a:extLst>
                </a:gridCol>
                <a:gridCol w="740156">
                  <a:extLst>
                    <a:ext uri="{9D8B030D-6E8A-4147-A177-3AD203B41FA5}">
                      <a16:colId xmlns:a16="http://schemas.microsoft.com/office/drawing/2014/main" val="2792080809"/>
                    </a:ext>
                  </a:extLst>
                </a:gridCol>
                <a:gridCol w="740156">
                  <a:extLst>
                    <a:ext uri="{9D8B030D-6E8A-4147-A177-3AD203B41FA5}">
                      <a16:colId xmlns:a16="http://schemas.microsoft.com/office/drawing/2014/main" val="2761189638"/>
                    </a:ext>
                  </a:extLst>
                </a:gridCol>
                <a:gridCol w="740156">
                  <a:extLst>
                    <a:ext uri="{9D8B030D-6E8A-4147-A177-3AD203B41FA5}">
                      <a16:colId xmlns:a16="http://schemas.microsoft.com/office/drawing/2014/main" val="1010114363"/>
                    </a:ext>
                  </a:extLst>
                </a:gridCol>
                <a:gridCol w="740156">
                  <a:extLst>
                    <a:ext uri="{9D8B030D-6E8A-4147-A177-3AD203B41FA5}">
                      <a16:colId xmlns:a16="http://schemas.microsoft.com/office/drawing/2014/main" val="1553599869"/>
                    </a:ext>
                  </a:extLst>
                </a:gridCol>
                <a:gridCol w="740156">
                  <a:extLst>
                    <a:ext uri="{9D8B030D-6E8A-4147-A177-3AD203B41FA5}">
                      <a16:colId xmlns:a16="http://schemas.microsoft.com/office/drawing/2014/main" val="3264576872"/>
                    </a:ext>
                  </a:extLst>
                </a:gridCol>
                <a:gridCol w="740156">
                  <a:extLst>
                    <a:ext uri="{9D8B030D-6E8A-4147-A177-3AD203B41FA5}">
                      <a16:colId xmlns:a16="http://schemas.microsoft.com/office/drawing/2014/main" val="802922486"/>
                    </a:ext>
                  </a:extLst>
                </a:gridCol>
                <a:gridCol w="740156">
                  <a:extLst>
                    <a:ext uri="{9D8B030D-6E8A-4147-A177-3AD203B41FA5}">
                      <a16:colId xmlns:a16="http://schemas.microsoft.com/office/drawing/2014/main" val="3816674566"/>
                    </a:ext>
                  </a:extLst>
                </a:gridCol>
                <a:gridCol w="740156">
                  <a:extLst>
                    <a:ext uri="{9D8B030D-6E8A-4147-A177-3AD203B41FA5}">
                      <a16:colId xmlns:a16="http://schemas.microsoft.com/office/drawing/2014/main" val="1511161208"/>
                    </a:ext>
                  </a:extLst>
                </a:gridCol>
                <a:gridCol w="740156">
                  <a:extLst>
                    <a:ext uri="{9D8B030D-6E8A-4147-A177-3AD203B41FA5}">
                      <a16:colId xmlns:a16="http://schemas.microsoft.com/office/drawing/2014/main" val="3703787564"/>
                    </a:ext>
                  </a:extLst>
                </a:gridCol>
                <a:gridCol w="740156">
                  <a:extLst>
                    <a:ext uri="{9D8B030D-6E8A-4147-A177-3AD203B41FA5}">
                      <a16:colId xmlns:a16="http://schemas.microsoft.com/office/drawing/2014/main" val="610357635"/>
                    </a:ext>
                  </a:extLst>
                </a:gridCol>
                <a:gridCol w="740156">
                  <a:extLst>
                    <a:ext uri="{9D8B030D-6E8A-4147-A177-3AD203B41FA5}">
                      <a16:colId xmlns:a16="http://schemas.microsoft.com/office/drawing/2014/main" val="2539057947"/>
                    </a:ext>
                  </a:extLst>
                </a:gridCol>
                <a:gridCol w="740156">
                  <a:extLst>
                    <a:ext uri="{9D8B030D-6E8A-4147-A177-3AD203B41FA5}">
                      <a16:colId xmlns:a16="http://schemas.microsoft.com/office/drawing/2014/main" val="3055997706"/>
                    </a:ext>
                  </a:extLst>
                </a:gridCol>
                <a:gridCol w="740156">
                  <a:extLst>
                    <a:ext uri="{9D8B030D-6E8A-4147-A177-3AD203B41FA5}">
                      <a16:colId xmlns:a16="http://schemas.microsoft.com/office/drawing/2014/main" val="2009566956"/>
                    </a:ext>
                  </a:extLst>
                </a:gridCol>
                <a:gridCol w="740156">
                  <a:extLst>
                    <a:ext uri="{9D8B030D-6E8A-4147-A177-3AD203B41FA5}">
                      <a16:colId xmlns:a16="http://schemas.microsoft.com/office/drawing/2014/main" val="533146261"/>
                    </a:ext>
                  </a:extLst>
                </a:gridCol>
              </a:tblGrid>
              <a:tr h="0">
                <a:tc>
                  <a:txBody>
                    <a:bodyPr/>
                    <a:lstStyle/>
                    <a:p>
                      <a:pPr algn="r" fontAlgn="t">
                        <a:buNone/>
                      </a:pPr>
                      <a:r>
                        <a:rPr lang="es-MX" b="1">
                          <a:effectLst/>
                        </a:rPr>
                        <a:t>18.1</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dirty="0">
                          <a:effectLst/>
                        </a:rPr>
                        <a:t>18.5</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dirty="0">
                          <a:effectLst/>
                        </a:rPr>
                        <a:t>17.6</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17.7</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18.0</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16.8</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15.8</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14.7</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14.7</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15.0</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12.2</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13.6</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13.1</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a:effectLst/>
                        </a:rPr>
                        <a:t>12.9</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algn="r" fontAlgn="t">
                        <a:buNone/>
                      </a:pPr>
                      <a:r>
                        <a:rPr lang="es-MX" b="1" dirty="0">
                          <a:effectLst/>
                        </a:rPr>
                        <a:t>11.5</a:t>
                      </a:r>
                    </a:p>
                  </a:txBody>
                  <a:tcPr marL="47625" marR="47625" marT="47625" marB="47625">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507681296"/>
                  </a:ext>
                </a:extLst>
              </a:tr>
            </a:tbl>
          </a:graphicData>
        </a:graphic>
      </p:graphicFrame>
      <p:sp>
        <p:nvSpPr>
          <p:cNvPr id="11" name="CuadroTexto 10">
            <a:extLst>
              <a:ext uri="{FF2B5EF4-FFF2-40B4-BE49-F238E27FC236}">
                <a16:creationId xmlns:a16="http://schemas.microsoft.com/office/drawing/2014/main" id="{33B712E0-EC55-F6CB-6643-654ED944D555}"/>
              </a:ext>
            </a:extLst>
          </p:cNvPr>
          <p:cNvSpPr txBox="1"/>
          <p:nvPr/>
        </p:nvSpPr>
        <p:spPr>
          <a:xfrm>
            <a:off x="5221358" y="11419395"/>
            <a:ext cx="6391522" cy="3416320"/>
          </a:xfrm>
          <a:prstGeom prst="rect">
            <a:avLst/>
          </a:prstGeom>
          <a:noFill/>
        </p:spPr>
        <p:txBody>
          <a:bodyPr wrap="square">
            <a:spAutoFit/>
          </a:bodyPr>
          <a:lstStyle/>
          <a:p>
            <a:pPr algn="just">
              <a:buNone/>
            </a:pPr>
            <a:r>
              <a:rPr lang="es-MX" b="1" i="0" dirty="0">
                <a:solidFill>
                  <a:srgbClr val="333333"/>
                </a:solidFill>
                <a:effectLst/>
                <a:latin typeface="HelveticaNeue-Light"/>
              </a:rPr>
              <a:t>Unidad de medida:</a:t>
            </a:r>
            <a:r>
              <a:rPr lang="es-MX" b="0" i="0" dirty="0">
                <a:solidFill>
                  <a:srgbClr val="333333"/>
                </a:solidFill>
                <a:effectLst/>
                <a:latin typeface="HelveticaNeue-Light"/>
              </a:rPr>
              <a:t> Porcentaje. </a:t>
            </a:r>
          </a:p>
          <a:p>
            <a:pPr algn="just">
              <a:buNone/>
            </a:pPr>
            <a:r>
              <a:rPr lang="es-MX" b="1" i="0" dirty="0">
                <a:solidFill>
                  <a:srgbClr val="333333"/>
                </a:solidFill>
                <a:effectLst/>
                <a:latin typeface="HelveticaNeue-Light"/>
              </a:rPr>
              <a:t>Nota:</a:t>
            </a:r>
            <a:r>
              <a:rPr lang="es-MX" b="0" i="0" dirty="0">
                <a:solidFill>
                  <a:srgbClr val="333333"/>
                </a:solidFill>
                <a:effectLst/>
                <a:latin typeface="HelveticaNeue-Light"/>
              </a:rPr>
              <a:t> Las cifras se refieren a los nacimientos registrados por entidad federativa de residencia habitual de la madre. Para el cálculo del porcentaje se utilizó la edad de la madre al momento del nacimiento del hijo que se registró; se excluyen los nacimientos con edad no especificada de la madre. </a:t>
            </a:r>
          </a:p>
          <a:p>
            <a:pPr algn="just">
              <a:buNone/>
            </a:pPr>
            <a:r>
              <a:rPr lang="es-MX" b="1" i="0" dirty="0">
                <a:solidFill>
                  <a:srgbClr val="333333"/>
                </a:solidFill>
                <a:effectLst/>
                <a:latin typeface="HelveticaNeue-Light"/>
              </a:rPr>
              <a:t>Fuente:</a:t>
            </a:r>
            <a:r>
              <a:rPr lang="es-MX" b="0" i="0" dirty="0">
                <a:solidFill>
                  <a:srgbClr val="333333"/>
                </a:solidFill>
                <a:effectLst/>
                <a:latin typeface="HelveticaNeue-Light"/>
              </a:rPr>
              <a:t> INEGI. Estadística de Nacimientos Registrados (ENR)</a:t>
            </a:r>
          </a:p>
          <a:p>
            <a:pPr algn="just">
              <a:buNone/>
            </a:pPr>
            <a:r>
              <a:rPr lang="es-MX" dirty="0">
                <a:hlinkClick r:id="rId5"/>
              </a:rPr>
              <a:t>https://www.inegi.org.mx/app/tabulados/interactivos/?pxq=Natalidad_Natalidad_02_e2497dbe-f31a-4743-b2ec-ecb13e1a24a2</a:t>
            </a:r>
            <a:endParaRPr lang="es-MX" dirty="0"/>
          </a:p>
          <a:p>
            <a:pPr algn="just">
              <a:buNone/>
            </a:pPr>
            <a:endParaRPr lang="es-MX" dirty="0"/>
          </a:p>
          <a:p>
            <a:pPr algn="just">
              <a:buNone/>
            </a:pPr>
            <a:endParaRPr lang="es-MX" b="0" i="0" dirty="0">
              <a:solidFill>
                <a:srgbClr val="333333"/>
              </a:solidFill>
              <a:effectLst/>
              <a:latin typeface="HelveticaNeue-Light"/>
            </a:endParaRPr>
          </a:p>
        </p:txBody>
      </p:sp>
      <p:sp>
        <p:nvSpPr>
          <p:cNvPr id="12" name="CuadroTexto 11">
            <a:extLst>
              <a:ext uri="{FF2B5EF4-FFF2-40B4-BE49-F238E27FC236}">
                <a16:creationId xmlns:a16="http://schemas.microsoft.com/office/drawing/2014/main" id="{0F5E22D8-56F7-4A6E-438D-91FE240CA597}"/>
              </a:ext>
            </a:extLst>
          </p:cNvPr>
          <p:cNvSpPr txBox="1"/>
          <p:nvPr/>
        </p:nvSpPr>
        <p:spPr>
          <a:xfrm>
            <a:off x="510540" y="7519976"/>
            <a:ext cx="11066291" cy="3046988"/>
          </a:xfrm>
          <a:prstGeom prst="rect">
            <a:avLst/>
          </a:prstGeom>
          <a:noFill/>
        </p:spPr>
        <p:txBody>
          <a:bodyPr wrap="square" rtlCol="0">
            <a:spAutoFit/>
          </a:bodyPr>
          <a:lstStyle/>
          <a:p>
            <a:pPr algn="just"/>
            <a:r>
              <a:rPr lang="es-MX" sz="2400" dirty="0">
                <a:latin typeface="Montserrat" panose="00000500000000000000" pitchFamily="2" charset="0"/>
              </a:rPr>
              <a:t>En esta gráfica podemos observar como el porcentaje </a:t>
            </a:r>
            <a:r>
              <a:rPr lang="es-MX" sz="2400" dirty="0">
                <a:solidFill>
                  <a:srgbClr val="000000"/>
                </a:solidFill>
                <a:latin typeface="Montserrat" panose="00000500000000000000" pitchFamily="2" charset="0"/>
              </a:rPr>
              <a:t>de nacimientos registrados de madres adolescentes (menores de 20 años) se</a:t>
            </a:r>
            <a:r>
              <a:rPr lang="es-MX" sz="2400" dirty="0">
                <a:latin typeface="Montserrat" panose="00000500000000000000" pitchFamily="2" charset="0"/>
              </a:rPr>
              <a:t> reduce considerablemente de 18.5, su pico más alto en el año 2011, a 11.5 en el año 2024.</a:t>
            </a:r>
          </a:p>
          <a:p>
            <a:pPr algn="just"/>
            <a:r>
              <a:rPr lang="es-MX" sz="2400" dirty="0">
                <a:latin typeface="Montserrat" panose="00000500000000000000" pitchFamily="2" charset="0"/>
              </a:rPr>
              <a:t>La reducción del embarazo a temprana edad brinda a las adolescentes mejores oportunidades educativas, salud física y mental, autonomía económica, romper círculos de pobreza y desigualdad y la posibilidad de cumplir sus proyectos de vida. </a:t>
            </a:r>
          </a:p>
        </p:txBody>
      </p:sp>
    </p:spTree>
    <p:extLst>
      <p:ext uri="{BB962C8B-B14F-4D97-AF65-F5344CB8AC3E}">
        <p14:creationId xmlns:p14="http://schemas.microsoft.com/office/powerpoint/2010/main" val="791198792"/>
      </p:ext>
    </p:extLst>
  </p:cSld>
  <p:clrMapOvr>
    <a:masterClrMapping/>
  </p:clrMapOvr>
</p:sld>
</file>

<file path=ppt/theme/theme1.xml><?xml version="1.0" encoding="utf-8"?>
<a:theme xmlns:a="http://schemas.openxmlformats.org/drawingml/2006/main" name="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26C1976D7BA0D4D93EA1DC0AAAA5E4C" ma:contentTypeVersion="13" ma:contentTypeDescription="Create a new document." ma:contentTypeScope="" ma:versionID="adb3d8967d262cd197e623bbad174053">
  <xsd:schema xmlns:xsd="http://www.w3.org/2001/XMLSchema" xmlns:xs="http://www.w3.org/2001/XMLSchema" xmlns:p="http://schemas.microsoft.com/office/2006/metadata/properties" xmlns:ns3="c5c3bcec-cc20-4804-bb76-9f3ee3fef24d" xmlns:ns4="29bbde08-4b03-4098-9b94-c35b2c6f9ae6" targetNamespace="http://schemas.microsoft.com/office/2006/metadata/properties" ma:root="true" ma:fieldsID="14a6d01297e1be51fc007ac94a841248" ns3:_="" ns4:_="">
    <xsd:import namespace="c5c3bcec-cc20-4804-bb76-9f3ee3fef24d"/>
    <xsd:import namespace="29bbde08-4b03-4098-9b94-c35b2c6f9ae6"/>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SearchPropertie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c3bcec-cc20-4804-bb76-9f3ee3fef2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bbde08-4b03-4098-9b94-c35b2c6f9ae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c5c3bcec-cc20-4804-bb76-9f3ee3fef24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60CDFD-4AE9-4C0F-84BE-D8307ED71F58}">
  <ds:schemaRefs>
    <ds:schemaRef ds:uri="29bbde08-4b03-4098-9b94-c35b2c6f9ae6"/>
    <ds:schemaRef ds:uri="c5c3bcec-cc20-4804-bb76-9f3ee3fef2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E9C3499-1054-47BD-93EE-EBB8B8600E1A}">
  <ds:schemaRefs>
    <ds:schemaRef ds:uri="http://www.w3.org/XML/1998/namespace"/>
    <ds:schemaRef ds:uri="http://purl.org/dc/elements/1.1/"/>
    <ds:schemaRef ds:uri="http://schemas.microsoft.com/office/2006/documentManagement/types"/>
    <ds:schemaRef ds:uri="c5c3bcec-cc20-4804-bb76-9f3ee3fef24d"/>
    <ds:schemaRef ds:uri="http://schemas.microsoft.com/office/2006/metadata/properties"/>
    <ds:schemaRef ds:uri="29bbde08-4b03-4098-9b94-c35b2c6f9ae6"/>
    <ds:schemaRef ds:uri="http://schemas.microsoft.com/office/infopath/2007/PartnerControls"/>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B95A6A9F-144A-4611-B318-6C44930C23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8218</TotalTime>
  <Words>1807</Words>
  <Application>Microsoft Office PowerPoint</Application>
  <PresentationFormat>Personalizado</PresentationFormat>
  <Paragraphs>102</Paragraphs>
  <Slides>12</Slides>
  <Notes>12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12</vt:i4>
      </vt:variant>
    </vt:vector>
  </HeadingPairs>
  <TitlesOfParts>
    <vt:vector size="22" baseType="lpstr">
      <vt:lpstr>Aptos</vt:lpstr>
      <vt:lpstr>Arial</vt:lpstr>
      <vt:lpstr>Calibri</vt:lpstr>
      <vt:lpstr>Calibri Light</vt:lpstr>
      <vt:lpstr>HelveticaNeue-Light</vt:lpstr>
      <vt:lpstr>Montserrat</vt:lpstr>
      <vt:lpstr>Noto Sans</vt:lpstr>
      <vt:lpstr>Times New Roman</vt:lpstr>
      <vt:lpstr>Wingdings</vt:lpstr>
      <vt:lpstr>Office 2013 - Tema de 2022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Yareni OJEDA</dc:creator>
  <cp:lastModifiedBy>Segob 34910</cp:lastModifiedBy>
  <cp:revision>372</cp:revision>
  <cp:lastPrinted>2026-05-08T19:33:08Z</cp:lastPrinted>
  <dcterms:created xsi:type="dcterms:W3CDTF">2023-10-31T01:46:10Z</dcterms:created>
  <dcterms:modified xsi:type="dcterms:W3CDTF">2026-05-08T21:52:02Z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0x010100D26C1976D7BA0D4D93EA1DC0AAAA5E4C</vt:lpwstr>
  </property>
  <property fmtid="{D5CDD505-2E9C-101B-9397-08002B2CF9AE}" pid="3" name="MSIP_Label_defa4170-0d19-0005-0004-bc88714345d2_Enabled">
    <vt:lpwstr>true</vt:lpwstr>
  </property>
  <property fmtid="{D5CDD505-2E9C-101B-9397-08002B2CF9AE}" pid="4" name="MSIP_Label_defa4170-0d19-0005-0004-bc88714345d2_SetDate">
    <vt:lpwstr>2024-06-24T17:20:33Z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50859b4a-98c1-4dbc-9d33-6f5190cd3cb6</vt:lpwstr>
  </property>
  <property fmtid="{D5CDD505-2E9C-101B-9397-08002B2CF9AE}" pid="8" name="MSIP_Label_defa4170-0d19-0005-0004-bc88714345d2_ActionId">
    <vt:lpwstr>cbed4e74-78fc-4e3e-af00-2fffe3d56d83</vt:lpwstr>
  </property>
  <property fmtid="{D5CDD505-2E9C-101B-9397-08002B2CF9AE}" pid="9" name="MSIP_Label_defa4170-0d19-0005-0004-bc88714345d2_ContentBits">
    <vt:lpwstr>0</vt:lpwstr>
  </property>
</Properties>
</file>